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27" r:id="rId1"/>
  </p:sldMasterIdLst>
  <p:notesMasterIdLst>
    <p:notesMasterId r:id="rId20"/>
  </p:notesMasterIdLst>
  <p:handoutMasterIdLst>
    <p:handoutMasterId r:id="rId21"/>
  </p:handoutMasterIdLst>
  <p:sldIdLst>
    <p:sldId id="257" r:id="rId2"/>
    <p:sldId id="277" r:id="rId3"/>
    <p:sldId id="274" r:id="rId4"/>
    <p:sldId id="275" r:id="rId5"/>
    <p:sldId id="286" r:id="rId6"/>
    <p:sldId id="293" r:id="rId7"/>
    <p:sldId id="279" r:id="rId8"/>
    <p:sldId id="282" r:id="rId9"/>
    <p:sldId id="283" r:id="rId10"/>
    <p:sldId id="284" r:id="rId11"/>
    <p:sldId id="271" r:id="rId12"/>
    <p:sldId id="287" r:id="rId13"/>
    <p:sldId id="290" r:id="rId14"/>
    <p:sldId id="291" r:id="rId15"/>
    <p:sldId id="294" r:id="rId16"/>
    <p:sldId id="272" r:id="rId17"/>
    <p:sldId id="288" r:id="rId18"/>
    <p:sldId id="289" r:id="rId19"/>
  </p:sldIdLst>
  <p:sldSz cx="12192000" cy="6858000"/>
  <p:notesSz cx="9939338" cy="68072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8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9916" autoAdjust="0"/>
  </p:normalViewPr>
  <p:slideViewPr>
    <p:cSldViewPr snapToGrid="0">
      <p:cViewPr varScale="1">
        <p:scale>
          <a:sx n="79" d="100"/>
          <a:sy n="79" d="100"/>
        </p:scale>
        <p:origin x="1776" y="96"/>
      </p:cViewPr>
      <p:guideLst>
        <p:guide orient="horz" pos="215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7046" cy="34154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9992" y="1"/>
            <a:ext cx="4307046" cy="34154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rtl="0">
              <a:defRPr/>
            </a:pPr>
            <a:fld id="{4F6CC08C-0E47-404A-9C27-EA1B4EE4C7CA}" type="datetime4">
              <a:rPr lang="ko-KR" altLang="en-US">
                <a:latin typeface="맑은 고딕"/>
                <a:ea typeface="맑은 고딕"/>
              </a:rPr>
              <a:pPr rtl="0">
                <a:defRPr/>
              </a:pPr>
              <a:t>2025년 1월 14일</a:t>
            </a:fld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9992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rtl="0">
              <a:defRPr/>
            </a:pPr>
            <a:fld id="{1604A0D4-B89B-4ADD-AF9E-38636B40EE4E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‹#›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7046" cy="34154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9992" y="1"/>
            <a:ext cx="4307046" cy="34154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BE16EC8A-0758-4FA9-BF4D-3119057076D1}" type="datetime4">
              <a:rPr lang="ko-KR" altLang="en-US"/>
              <a:pPr lvl="0">
                <a:defRPr/>
              </a:pPr>
              <a:t>2025년 1월 14일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934" y="3275966"/>
            <a:ext cx="7951470" cy="229743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 rtl="0">
              <a:defRPr/>
            </a:pPr>
            <a:r>
              <a:rPr lang="ko-KR" altLang="en-US"/>
              <a:t>마스터 텍스트 스타일을 편집하려면 클릭하세요</a:t>
            </a:r>
            <a:r>
              <a:rPr lang="en-US" altLang="ko-KR"/>
              <a:t>.</a:t>
            </a:r>
          </a:p>
          <a:p>
            <a:pPr lvl="1" rtl="0">
              <a:defRPr/>
            </a:pPr>
            <a:r>
              <a:rPr lang="ko-KR" altLang="en-US"/>
              <a:t>둘째 수준</a:t>
            </a:r>
          </a:p>
          <a:p>
            <a:pPr lvl="2" rtl="0">
              <a:defRPr/>
            </a:pPr>
            <a:r>
              <a:rPr lang="ko-KR" altLang="en-US"/>
              <a:t>셋째 수준</a:t>
            </a:r>
          </a:p>
          <a:p>
            <a:pPr lvl="3" rtl="0">
              <a:defRPr/>
            </a:pPr>
            <a:r>
              <a:rPr lang="ko-KR" altLang="en-US"/>
              <a:t>넷째 수준</a:t>
            </a:r>
          </a:p>
          <a:p>
            <a:pPr lvl="4" rtl="0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9992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82869989-EB00-4EE7-BCB5-25BDC5BB29F8}" type="slidenum">
              <a:rPr lang="en-US" altLang="ko-KR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chemeClr val="bg1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창의학기제 최종성과보고를 시작하겠습니다</a:t>
            </a:r>
            <a:r>
              <a:rPr lang="en-US" altLang="ko-KR" sz="1200" kern="0" spc="0" dirty="0">
                <a:solidFill>
                  <a:schemeClr val="bg1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. </a:t>
            </a:r>
            <a:r>
              <a:rPr lang="ko-KR" altLang="en-US" sz="1200" kern="0" spc="0" dirty="0">
                <a:solidFill>
                  <a:schemeClr val="bg1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저희는 </a:t>
            </a:r>
            <a:r>
              <a:rPr lang="en-US" altLang="ko-KR" sz="1200" kern="0" spc="0" dirty="0">
                <a:solidFill>
                  <a:schemeClr val="bg1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‘</a:t>
            </a:r>
            <a:r>
              <a:rPr lang="ko-KR" altLang="en-US" sz="1200" kern="0" spc="0" dirty="0">
                <a:solidFill>
                  <a:schemeClr val="bg1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강화학습의 이론적 탐구 및 알고리즘의 실질적 구현을 통한 기법 별 실제 성능 비교 분석</a:t>
            </a:r>
            <a:r>
              <a:rPr lang="en-US" altLang="ko-KR" sz="1200" kern="0" spc="0" dirty="0">
                <a:solidFill>
                  <a:schemeClr val="bg1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’ </a:t>
            </a:r>
            <a:r>
              <a:rPr lang="ko-KR" altLang="en-US" sz="1200" kern="0" spc="0" dirty="0">
                <a:solidFill>
                  <a:schemeClr val="bg1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에</a:t>
            </a:r>
            <a:r>
              <a:rPr lang="en-US" altLang="ko-KR" sz="1200" kern="0" spc="0" dirty="0">
                <a:solidFill>
                  <a:schemeClr val="bg1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lang="ko-KR" altLang="en-US" sz="1200" kern="0" spc="0" dirty="0">
                <a:solidFill>
                  <a:schemeClr val="bg1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대해 창의학기제를 진행하였습니다</a:t>
            </a:r>
            <a:r>
              <a:rPr lang="en-US" altLang="ko-KR" sz="1200" kern="0" spc="0" dirty="0">
                <a:solidFill>
                  <a:schemeClr val="bg1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. </a:t>
            </a:r>
            <a:r>
              <a:rPr lang="en-US" altLang="ko-KR" dirty="0"/>
              <a:t>DQN, DDQN, Dueling DQN </a:t>
            </a:r>
            <a:r>
              <a:rPr lang="ko-KR" altLang="en-US" dirty="0"/>
              <a:t>세 알고리즘에 대해 탐구하고 실험을 통해 성능을 비교해보겠습니다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</a:t>
            </a:fld>
            <a:endParaRPr lang="ko-KR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dirty="0"/>
              <a:t>다음으로는 </a:t>
            </a:r>
            <a:r>
              <a:rPr lang="en-US" altLang="ko-KR" dirty="0"/>
              <a:t>DQN </a:t>
            </a:r>
            <a:r>
              <a:rPr lang="ko-KR" altLang="en-US" dirty="0"/>
              <a:t>과 </a:t>
            </a:r>
            <a:r>
              <a:rPr lang="en-US" altLang="ko-KR" dirty="0"/>
              <a:t>Double DQN </a:t>
            </a:r>
            <a:r>
              <a:rPr lang="ko-KR" altLang="en-US" dirty="0"/>
              <a:t>그리고 </a:t>
            </a:r>
            <a:r>
              <a:rPr lang="en-US" altLang="ko-KR" dirty="0"/>
              <a:t>Dueling DQN</a:t>
            </a:r>
            <a:r>
              <a:rPr lang="ko-KR" altLang="en-US" dirty="0"/>
              <a:t>에 대한 성능 비교를 직접해보고자 했습니다</a:t>
            </a:r>
            <a:r>
              <a:rPr lang="en-US" altLang="ko-KR" dirty="0"/>
              <a:t>. </a:t>
            </a:r>
          </a:p>
          <a:p>
            <a:pPr rtl="0">
              <a:defRPr/>
            </a:pPr>
            <a:r>
              <a:rPr lang="en-US" altLang="ko-KR" dirty="0"/>
              <a:t>Open ai gym</a:t>
            </a:r>
            <a:r>
              <a:rPr lang="ko-KR" altLang="en-US" dirty="0"/>
              <a:t>에 있는 </a:t>
            </a:r>
            <a:r>
              <a:rPr lang="ko-KR" altLang="en-US" dirty="0" err="1"/>
              <a:t>성능비교예제를</a:t>
            </a:r>
            <a:r>
              <a:rPr lang="ko-KR" altLang="en-US" dirty="0"/>
              <a:t> 통해 </a:t>
            </a:r>
            <a:r>
              <a:rPr lang="en-US" altLang="ko-KR" dirty="0"/>
              <a:t>Double DQN</a:t>
            </a:r>
            <a:r>
              <a:rPr lang="ko-KR" altLang="en-US" dirty="0"/>
              <a:t>의 학습 안정성과 </a:t>
            </a:r>
            <a:r>
              <a:rPr lang="en-US" altLang="ko-KR" dirty="0"/>
              <a:t>Dueling DQN</a:t>
            </a:r>
            <a:r>
              <a:rPr lang="ko-KR" altLang="en-US" dirty="0"/>
              <a:t>의 학습 효과를 확인해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10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47751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</a:t>
            </a:r>
            <a:r>
              <a:rPr lang="ko-KR" altLang="en-US" dirty="0" err="1"/>
              <a:t>카트폴</a:t>
            </a:r>
            <a:r>
              <a:rPr lang="ko-KR" altLang="en-US" dirty="0"/>
              <a:t> 환경을 이용하여 </a:t>
            </a:r>
            <a:r>
              <a:rPr lang="en-US" altLang="ko-KR" dirty="0"/>
              <a:t>DQN, DDQN, Dueling DQN</a:t>
            </a:r>
            <a:r>
              <a:rPr lang="ko-KR" altLang="en-US" dirty="0"/>
              <a:t> 세 알고리즘의 성능을 비교하겠습니다</a:t>
            </a:r>
            <a:r>
              <a:rPr lang="en-US" altLang="ko-KR" dirty="0"/>
              <a:t>. </a:t>
            </a:r>
            <a:r>
              <a:rPr lang="ko-KR" altLang="en-US" dirty="0"/>
              <a:t>좌우로 움직이는 카트 위의 폴은 조작할 수 없고 이 폴이 쓰러지지 않고 오래 유지시키는 것을 목표로 합니다</a:t>
            </a:r>
            <a:r>
              <a:rPr lang="en-US" altLang="ko-KR" dirty="0"/>
              <a:t>. </a:t>
            </a:r>
            <a:r>
              <a:rPr lang="ko-KR" altLang="en-US" dirty="0"/>
              <a:t>폴이 </a:t>
            </a:r>
            <a:r>
              <a:rPr lang="en-US" altLang="ko-KR" dirty="0"/>
              <a:t>12</a:t>
            </a:r>
            <a:r>
              <a:rPr lang="ko-KR" altLang="en-US" dirty="0"/>
              <a:t>도 이상 기울어지거나 중심에서 </a:t>
            </a:r>
            <a:r>
              <a:rPr lang="en-US" altLang="ko-KR" dirty="0"/>
              <a:t>2.4 </a:t>
            </a:r>
            <a:r>
              <a:rPr lang="ko-KR" altLang="en-US" dirty="0"/>
              <a:t>이상 벗어나면 에피소드가 종료되며 에피소드 당 최대 스텝 수는 </a:t>
            </a:r>
            <a:r>
              <a:rPr lang="en-US" altLang="ko-KR" dirty="0"/>
              <a:t>200</a:t>
            </a:r>
            <a:r>
              <a:rPr lang="ko-KR" altLang="en-US" dirty="0"/>
              <a:t>이고 </a:t>
            </a:r>
            <a:r>
              <a:rPr lang="en-US" altLang="ko-KR" dirty="0"/>
              <a:t>195 </a:t>
            </a:r>
            <a:r>
              <a:rPr lang="ko-KR" altLang="en-US" dirty="0"/>
              <a:t>스텝 이상 유지했을 시 성공한 에피소드로 간주합니다</a:t>
            </a:r>
            <a:r>
              <a:rPr lang="en-US" altLang="ko-KR" dirty="0"/>
              <a:t>. 10</a:t>
            </a:r>
            <a:r>
              <a:rPr lang="ko-KR" altLang="en-US" dirty="0"/>
              <a:t>번 연속 에피소드를 성공하면 학습을 완료한 것을 간주하고 실험을 종료합니다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rt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11</a:t>
            </a:fld>
            <a:endParaRPr lang="ko-KR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실험결과 </a:t>
            </a:r>
            <a:r>
              <a:rPr lang="en-US" altLang="ko-KR" dirty="0"/>
              <a:t>DQN</a:t>
            </a:r>
            <a:r>
              <a:rPr lang="ko-KR" altLang="en-US" dirty="0"/>
              <a:t>은 </a:t>
            </a:r>
            <a:r>
              <a:rPr lang="en-US" altLang="ko-KR" dirty="0"/>
              <a:t>114 </a:t>
            </a:r>
            <a:r>
              <a:rPr lang="ko-KR" altLang="en-US" dirty="0"/>
              <a:t>에피소드만에 학습을 완료했고</a:t>
            </a:r>
            <a:r>
              <a:rPr lang="en-US" altLang="ko-KR" dirty="0"/>
              <a:t>, DDQN</a:t>
            </a:r>
            <a:r>
              <a:rPr lang="ko-KR" altLang="en-US" dirty="0"/>
              <a:t>은 </a:t>
            </a:r>
            <a:r>
              <a:rPr lang="en-US" altLang="ko-KR" dirty="0"/>
              <a:t>90</a:t>
            </a:r>
            <a:r>
              <a:rPr lang="ko-KR" altLang="en-US" dirty="0"/>
              <a:t>에피소드만에 종료되었으며</a:t>
            </a:r>
            <a:r>
              <a:rPr lang="en-US" altLang="ko-KR" dirty="0"/>
              <a:t>, Dueling DQN</a:t>
            </a:r>
            <a:r>
              <a:rPr lang="ko-KR" altLang="en-US" dirty="0"/>
              <a:t>은 </a:t>
            </a:r>
            <a:r>
              <a:rPr lang="en-US" altLang="ko-KR" dirty="0"/>
              <a:t>68 </a:t>
            </a:r>
            <a:r>
              <a:rPr lang="ko-KR" altLang="en-US" dirty="0"/>
              <a:t>에피소드만에 실험을 종료했습니다</a:t>
            </a:r>
            <a:r>
              <a:rPr lang="en-US" altLang="ko-KR" dirty="0"/>
              <a:t>. Dueling </a:t>
            </a:r>
            <a:r>
              <a:rPr lang="en-US" altLang="ko-KR" dirty="0" err="1"/>
              <a:t>dqn</a:t>
            </a:r>
            <a:r>
              <a:rPr lang="ko-KR" altLang="en-US" dirty="0"/>
              <a:t>이 가장 빠르게 학습을 완료했고 그 다음이 </a:t>
            </a:r>
            <a:r>
              <a:rPr lang="en-US" altLang="ko-KR" dirty="0"/>
              <a:t>DDQN</a:t>
            </a:r>
            <a:r>
              <a:rPr lang="ko-KR" altLang="en-US" dirty="0"/>
              <a:t>이었습니다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DQN</a:t>
            </a:r>
            <a:r>
              <a:rPr lang="ko-KR" altLang="en-US" dirty="0"/>
              <a:t>은 가장 마지막으로 학습을 완료했습니다</a:t>
            </a:r>
            <a:r>
              <a:rPr lang="en-US" altLang="ko-KR" dirty="0"/>
              <a:t>. Dueling DQN</a:t>
            </a:r>
            <a:r>
              <a:rPr lang="ko-KR" altLang="en-US" dirty="0"/>
              <a:t>이 세 알고리즘 중 가장 우수한 성능을 보인 것으로 예측되나 </a:t>
            </a:r>
            <a:r>
              <a:rPr lang="ko-KR" altLang="en-US" dirty="0" err="1"/>
              <a:t>카트폴</a:t>
            </a:r>
            <a:r>
              <a:rPr lang="ko-KR" altLang="en-US" dirty="0"/>
              <a:t> 환경이 단순하고 학습 종료 시점만으로 성능을 비교하기에는 어려움이 있다고 판단하여 </a:t>
            </a:r>
            <a:r>
              <a:rPr lang="en-US" altLang="ko-KR" dirty="0"/>
              <a:t>Lunar lander </a:t>
            </a:r>
            <a:r>
              <a:rPr lang="ko-KR" altLang="en-US" dirty="0"/>
              <a:t>환경에서 추가 실험을 진행하기로 결정했습니다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12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77090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150000"/>
              </a:lnSpc>
              <a:defRPr/>
            </a:pPr>
            <a:r>
              <a:rPr lang="en-US" altLang="ko-KR" dirty="0"/>
              <a:t>Cartpole</a:t>
            </a:r>
            <a:r>
              <a:rPr lang="ko-KR" altLang="en-US" dirty="0"/>
              <a:t>예제 보다 복잡한 </a:t>
            </a:r>
            <a:r>
              <a:rPr lang="en-US" altLang="ko-KR" dirty="0"/>
              <a:t>Lunar lander</a:t>
            </a:r>
            <a:r>
              <a:rPr lang="ko-KR" altLang="en-US" dirty="0"/>
              <a:t> 환경을 사용해보았습니다</a:t>
            </a:r>
            <a:r>
              <a:rPr lang="en-US" altLang="ko-KR" dirty="0"/>
              <a:t>. Lunar lander</a:t>
            </a:r>
            <a:r>
              <a:rPr lang="ko-KR" altLang="en-US" dirty="0"/>
              <a:t>은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에이전트가 연료를 효율적으로 사용하여 착륙지점에 착륙하는 것을 목표로 합니다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rtl="0"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랜딩패드에 착륙시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+200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점을 부여하고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엔진 발사 프레임 당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-0.3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점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충돌 또는 정지 시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-100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점 등의 규칙이 적용됩니다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저희는 본 실험에서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2000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에피소드 동안 학습 후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5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에피소드 동안 테스트 진행했습니다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rt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13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40408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r>
              <a:rPr lang="en-US" altLang="ko-KR" dirty="0"/>
              <a:t>3</a:t>
            </a:r>
            <a:r>
              <a:rPr lang="ko-KR" altLang="en-US" dirty="0"/>
              <a:t>명의 팀원이 각자 모델을 학습시켜 테스트한 결과 각각 </a:t>
            </a:r>
            <a:r>
              <a:rPr lang="en-US" altLang="ko-KR" dirty="0"/>
              <a:t>247</a:t>
            </a:r>
            <a:r>
              <a:rPr lang="ko-KR" altLang="en-US" dirty="0"/>
              <a:t>점</a:t>
            </a:r>
            <a:r>
              <a:rPr lang="en-US" altLang="ko-KR" dirty="0"/>
              <a:t>, 266</a:t>
            </a:r>
            <a:r>
              <a:rPr lang="ko-KR" altLang="en-US" dirty="0"/>
              <a:t>점</a:t>
            </a:r>
            <a:r>
              <a:rPr lang="en-US" altLang="ko-KR" dirty="0"/>
              <a:t>, 280</a:t>
            </a:r>
            <a:r>
              <a:rPr lang="ko-KR" altLang="en-US" dirty="0"/>
              <a:t>점으로 </a:t>
            </a:r>
            <a:r>
              <a:rPr lang="en-US" altLang="ko-KR" dirty="0"/>
              <a:t>Dueling DQN, DDQN,DQN</a:t>
            </a:r>
            <a:r>
              <a:rPr lang="ko-KR" altLang="en-US" dirty="0"/>
              <a:t>순으로 점수가 높았습니다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14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85341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ko-KR" altLang="en-US" dirty="0"/>
              <a:t>이러한 결과를 표로 정리해 보았을 때 </a:t>
            </a:r>
            <a:r>
              <a:rPr lang="en-US" altLang="ko-KR" sz="1200" dirty="0">
                <a:solidFill>
                  <a:schemeClr val="tx1"/>
                </a:solidFill>
                <a:latin typeface="맑은 고딕"/>
                <a:ea typeface="맑은 고딕"/>
              </a:rPr>
              <a:t>Dueling DQN</a:t>
            </a:r>
            <a:r>
              <a:rPr lang="ko-KR" altLang="en-US" sz="1200" dirty="0">
                <a:solidFill>
                  <a:schemeClr val="tx1"/>
                </a:solidFill>
                <a:latin typeface="맑은 고딕"/>
                <a:ea typeface="맑은 고딕"/>
              </a:rPr>
              <a:t>의 성능은 확연히 </a:t>
            </a:r>
            <a:r>
              <a:rPr lang="en-US" altLang="ko-KR" sz="1200" dirty="0">
                <a:solidFill>
                  <a:schemeClr val="tx1"/>
                </a:solidFill>
                <a:latin typeface="맑은 고딕"/>
                <a:ea typeface="맑은 고딕"/>
              </a:rPr>
              <a:t>DQN</a:t>
            </a:r>
            <a:r>
              <a:rPr lang="ko-KR" altLang="en-US" sz="1200" dirty="0">
                <a:solidFill>
                  <a:schemeClr val="tx1"/>
                </a:solidFill>
                <a:latin typeface="맑은 고딕"/>
                <a:ea typeface="맑은 고딕"/>
              </a:rPr>
              <a:t>과 </a:t>
            </a:r>
            <a:r>
              <a:rPr lang="en-US" altLang="ko-KR" sz="1200" dirty="0">
                <a:solidFill>
                  <a:schemeClr val="tx1"/>
                </a:solidFill>
                <a:latin typeface="맑은 고딕"/>
                <a:ea typeface="맑은 고딕"/>
              </a:rPr>
              <a:t>Double</a:t>
            </a:r>
            <a:r>
              <a:rPr lang="ko-KR" altLang="en-US" sz="12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/>
                <a:ea typeface="맑은 고딕"/>
              </a:rPr>
              <a:t>DQN</a:t>
            </a:r>
            <a:r>
              <a:rPr lang="ko-KR" altLang="en-US" sz="1200" dirty="0">
                <a:solidFill>
                  <a:schemeClr val="tx1"/>
                </a:solidFill>
                <a:latin typeface="맑은 고딕"/>
                <a:ea typeface="맑은 고딕"/>
              </a:rPr>
              <a:t>에 비해 좋으며</a:t>
            </a:r>
            <a:r>
              <a:rPr lang="en-US" altLang="ko-KR" sz="1200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/>
                <a:ea typeface="맑은 고딕"/>
              </a:rPr>
              <a:t>높은 </a:t>
            </a:r>
            <a:r>
              <a:rPr lang="en-US" altLang="ko-KR" sz="1200" dirty="0">
                <a:solidFill>
                  <a:schemeClr val="tx1"/>
                </a:solidFill>
                <a:latin typeface="맑은 고딕"/>
                <a:ea typeface="맑은 고딕"/>
              </a:rPr>
              <a:t>score</a:t>
            </a:r>
            <a:r>
              <a:rPr lang="ko-KR" altLang="en-US" sz="1200" dirty="0">
                <a:solidFill>
                  <a:schemeClr val="tx1"/>
                </a:solidFill>
                <a:latin typeface="맑은 고딕"/>
                <a:ea typeface="맑은 고딕"/>
              </a:rPr>
              <a:t>와 적은 </a:t>
            </a:r>
            <a:r>
              <a:rPr lang="en-US" altLang="ko-KR" sz="1200" dirty="0">
                <a:solidFill>
                  <a:schemeClr val="tx1"/>
                </a:solidFill>
                <a:latin typeface="맑은 고딕"/>
                <a:ea typeface="맑은 고딕"/>
              </a:rPr>
              <a:t>step</a:t>
            </a:r>
            <a:r>
              <a:rPr lang="ko-KR" altLang="en-US" sz="1200" dirty="0">
                <a:solidFill>
                  <a:schemeClr val="tx1"/>
                </a:solidFill>
                <a:latin typeface="맑은 고딕"/>
                <a:ea typeface="맑은 고딕"/>
              </a:rPr>
              <a:t>으로 효율적으로 연산함을 보였습니다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/>
                <a:ea typeface="맑은 고딕"/>
              </a:rPr>
              <a:t>DQN</a:t>
            </a:r>
            <a:r>
              <a:rPr lang="ko-KR" altLang="en-US" sz="1200" dirty="0">
                <a:solidFill>
                  <a:schemeClr val="tx1"/>
                </a:solidFill>
                <a:latin typeface="맑은 고딕"/>
                <a:ea typeface="맑은 고딕"/>
              </a:rPr>
              <a:t>에 비해 </a:t>
            </a:r>
            <a:r>
              <a:rPr lang="en-US" altLang="ko-KR" sz="1200" dirty="0">
                <a:solidFill>
                  <a:schemeClr val="tx1"/>
                </a:solidFill>
                <a:latin typeface="맑은 고딕"/>
                <a:ea typeface="맑은 고딕"/>
              </a:rPr>
              <a:t>Double DQN(DDQN)</a:t>
            </a:r>
            <a:r>
              <a:rPr lang="ko-KR" altLang="en-US" sz="1200" dirty="0">
                <a:solidFill>
                  <a:schemeClr val="tx1"/>
                </a:solidFill>
                <a:latin typeface="맑은 고딕"/>
                <a:ea typeface="맑은 고딕"/>
              </a:rPr>
              <a:t>에서는 </a:t>
            </a:r>
            <a:r>
              <a:rPr lang="en-US" altLang="ko-KR" sz="1200" dirty="0">
                <a:solidFill>
                  <a:schemeClr val="tx1"/>
                </a:solidFill>
                <a:latin typeface="맑은 고딕"/>
                <a:ea typeface="맑은 고딕"/>
              </a:rPr>
              <a:t>score</a:t>
            </a:r>
            <a:r>
              <a:rPr lang="ko-KR" altLang="en-US" sz="1200" dirty="0">
                <a:solidFill>
                  <a:schemeClr val="tx1"/>
                </a:solidFill>
                <a:latin typeface="맑은 고딕"/>
                <a:ea typeface="맑은 고딕"/>
              </a:rPr>
              <a:t>의 큰 편차가 없었으나 </a:t>
            </a:r>
            <a:r>
              <a:rPr lang="en-US" altLang="ko-KR" sz="1200" dirty="0">
                <a:solidFill>
                  <a:schemeClr val="tx1"/>
                </a:solidFill>
                <a:latin typeface="맑은 고딕"/>
                <a:ea typeface="맑은 고딕"/>
              </a:rPr>
              <a:t>DDQN</a:t>
            </a:r>
            <a:r>
              <a:rPr lang="ko-KR" altLang="en-US" sz="1200" dirty="0">
                <a:solidFill>
                  <a:schemeClr val="tx1"/>
                </a:solidFill>
                <a:latin typeface="맑은 고딕"/>
                <a:ea typeface="맑은 고딕"/>
              </a:rPr>
              <a:t>의 경우 전체적으로 실험 결과의 편차가 크지 않은 반면 </a:t>
            </a:r>
            <a:r>
              <a:rPr lang="en-US" altLang="ko-KR" sz="1200" dirty="0">
                <a:solidFill>
                  <a:schemeClr val="tx1"/>
                </a:solidFill>
                <a:latin typeface="맑은 고딕"/>
                <a:ea typeface="맑은 고딕"/>
              </a:rPr>
              <a:t>DQN</a:t>
            </a:r>
            <a:r>
              <a:rPr lang="ko-KR" altLang="en-US" sz="1200" dirty="0">
                <a:solidFill>
                  <a:schemeClr val="tx1"/>
                </a:solidFill>
                <a:latin typeface="맑은 고딕"/>
                <a:ea typeface="맑은 고딕"/>
              </a:rPr>
              <a:t>에서는 </a:t>
            </a:r>
            <a:r>
              <a:rPr lang="en-US" altLang="ko-KR" sz="1200" dirty="0">
                <a:solidFill>
                  <a:schemeClr val="tx1"/>
                </a:solidFill>
                <a:latin typeface="맑은 고딕"/>
                <a:ea typeface="맑은 고딕"/>
              </a:rPr>
              <a:t>score</a:t>
            </a:r>
            <a:r>
              <a:rPr lang="ko-KR" altLang="en-US" sz="1200" dirty="0">
                <a:solidFill>
                  <a:schemeClr val="tx1"/>
                </a:solidFill>
                <a:latin typeface="맑은 고딕"/>
                <a:ea typeface="맑은 고딕"/>
              </a:rPr>
              <a:t>의 편차가 약 </a:t>
            </a:r>
            <a:r>
              <a:rPr lang="en-US" altLang="ko-KR" sz="1200" dirty="0">
                <a:solidFill>
                  <a:schemeClr val="tx1"/>
                </a:solidFill>
                <a:latin typeface="맑은 고딕"/>
                <a:ea typeface="맑은 고딕"/>
              </a:rPr>
              <a:t>92</a:t>
            </a:r>
            <a:r>
              <a:rPr lang="ko-KR" altLang="en-US" sz="1200" dirty="0">
                <a:solidFill>
                  <a:schemeClr val="tx1"/>
                </a:solidFill>
                <a:latin typeface="맑은 고딕"/>
                <a:ea typeface="맑은 고딕"/>
              </a:rPr>
              <a:t>점으로 매우 큰 편차를 보였습니다</a:t>
            </a:r>
            <a:r>
              <a:rPr lang="en-US" altLang="ko-KR" sz="1200" dirty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/>
                <a:ea typeface="맑은 고딕"/>
              </a:rPr>
              <a:t>이를 통해 </a:t>
            </a:r>
            <a:r>
              <a:rPr lang="en-US" altLang="ko-KR" sz="1200" dirty="0">
                <a:solidFill>
                  <a:schemeClr val="tx1"/>
                </a:solidFill>
                <a:latin typeface="맑은 고딕"/>
                <a:ea typeface="맑은 고딕"/>
              </a:rPr>
              <a:t>overestimation</a:t>
            </a:r>
            <a:r>
              <a:rPr lang="ko-KR" altLang="en-US" sz="1200" dirty="0">
                <a:solidFill>
                  <a:schemeClr val="tx1"/>
                </a:solidFill>
                <a:latin typeface="맑은 고딕"/>
                <a:ea typeface="맑은 고딕"/>
              </a:rPr>
              <a:t>을 개선한 </a:t>
            </a:r>
            <a:r>
              <a:rPr lang="en-US" altLang="ko-KR" sz="1200" dirty="0">
                <a:solidFill>
                  <a:schemeClr val="tx1"/>
                </a:solidFill>
                <a:latin typeface="맑은 고딕"/>
                <a:ea typeface="맑은 고딕"/>
              </a:rPr>
              <a:t>DDQN</a:t>
            </a:r>
            <a:r>
              <a:rPr lang="ko-KR" altLang="en-US" sz="1200" dirty="0">
                <a:solidFill>
                  <a:schemeClr val="tx1"/>
                </a:solidFill>
                <a:latin typeface="맑은 고딕"/>
                <a:ea typeface="맑은 고딕"/>
              </a:rPr>
              <a:t>의 강건성을 확인할 수 있었습니다</a:t>
            </a:r>
            <a:r>
              <a:rPr lang="en-US" altLang="ko-KR" sz="1200" dirty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rt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15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19066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dirty="0"/>
              <a:t>참여 학생 별 총 학습시간 및 성과는 다음과 같습니다</a:t>
            </a:r>
            <a:r>
              <a:rPr lang="en-US" altLang="ko-KR" dirty="0"/>
              <a:t>. 90</a:t>
            </a:r>
            <a:r>
              <a:rPr lang="ko-KR" altLang="en-US" dirty="0"/>
              <a:t>시간을 학습하였고 알고리즘 및 성능 비교 툴에 대한 이해가 높아졌습니다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16</a:t>
            </a:fld>
            <a:endParaRPr lang="ko-KR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맑은 고딕"/>
                <a:ea typeface="맑은 고딕"/>
              </a:rPr>
              <a:t>앞선 두 실험에서 </a:t>
            </a:r>
            <a:r>
              <a:rPr lang="en-US" altLang="ko-KR" dirty="0">
                <a:latin typeface="맑은 고딕"/>
                <a:ea typeface="맑은 고딕"/>
              </a:rPr>
              <a:t>Dueling DQN, DDQN, DQN </a:t>
            </a:r>
            <a:r>
              <a:rPr lang="ko-KR" altLang="en-US" dirty="0">
                <a:latin typeface="맑은 고딕"/>
                <a:ea typeface="맑은 고딕"/>
              </a:rPr>
              <a:t>순으로 더 높은 성능을 지녔다는 것을 확인했습니다</a:t>
            </a:r>
            <a:r>
              <a:rPr lang="en-US" altLang="ko-KR" dirty="0">
                <a:latin typeface="맑은 고딕"/>
                <a:ea typeface="맑은 고딕"/>
              </a:rPr>
              <a:t>. DQN</a:t>
            </a:r>
            <a:r>
              <a:rPr lang="ko-KR" altLang="en-US" dirty="0">
                <a:latin typeface="맑은 고딕"/>
                <a:ea typeface="맑은 고딕"/>
              </a:rPr>
              <a:t>은 </a:t>
            </a:r>
            <a:r>
              <a:rPr lang="en-US" altLang="ko-KR" dirty="0">
                <a:latin typeface="맑은 고딕"/>
                <a:ea typeface="맑은 고딕"/>
              </a:rPr>
              <a:t>q value</a:t>
            </a:r>
            <a:r>
              <a:rPr lang="ko-KR" altLang="en-US" dirty="0">
                <a:latin typeface="맑은 고딕"/>
                <a:ea typeface="맑은 고딕"/>
              </a:rPr>
              <a:t>를 과대평가하는 경향이 있어 다른 두 알고리즘에 비해 각 실험 결과의 편차가 큰 편이었고 </a:t>
            </a:r>
            <a:r>
              <a:rPr lang="en-US" altLang="ko-KR" dirty="0">
                <a:latin typeface="맑은 고딕"/>
                <a:ea typeface="맑은 고딕"/>
              </a:rPr>
              <a:t>DDQN</a:t>
            </a:r>
            <a:r>
              <a:rPr lang="ko-KR" altLang="en-US" dirty="0">
                <a:latin typeface="맑은 고딕"/>
                <a:ea typeface="맑은 고딕"/>
              </a:rPr>
              <a:t>은 두개의 네트워크를 사용하여 </a:t>
            </a:r>
            <a:r>
              <a:rPr lang="en-US" altLang="ko-KR" dirty="0" err="1">
                <a:latin typeface="맑은 고딕"/>
                <a:ea typeface="맑은 고딕"/>
              </a:rPr>
              <a:t>dqn</a:t>
            </a:r>
            <a:r>
              <a:rPr lang="ko-KR" altLang="en-US" dirty="0">
                <a:latin typeface="맑은 고딕"/>
                <a:ea typeface="맑은 고딕"/>
              </a:rPr>
              <a:t>보다 일관적이고 안정적인 성능 보였다는 것을 알 수 있었습니다</a:t>
            </a:r>
            <a:r>
              <a:rPr lang="en-US" altLang="ko-KR" dirty="0">
                <a:latin typeface="맑은 고딕"/>
                <a:ea typeface="맑은 고딕"/>
              </a:rPr>
              <a:t>. Dueling DQN</a:t>
            </a:r>
            <a:r>
              <a:rPr lang="ko-KR" altLang="en-US" dirty="0">
                <a:latin typeface="맑은 고딕"/>
                <a:ea typeface="맑은 고딕"/>
              </a:rPr>
              <a:t>은 </a:t>
            </a:r>
            <a:r>
              <a:rPr lang="en-US" altLang="ko-KR" dirty="0">
                <a:latin typeface="맑은 고딕"/>
                <a:ea typeface="맑은 고딕"/>
              </a:rPr>
              <a:t>state</a:t>
            </a:r>
            <a:r>
              <a:rPr lang="ko-KR" altLang="en-US" dirty="0">
                <a:latin typeface="맑은 고딕"/>
                <a:ea typeface="맑은 고딕"/>
              </a:rPr>
              <a:t>와 </a:t>
            </a:r>
            <a:r>
              <a:rPr lang="en-US" altLang="ko-KR" dirty="0">
                <a:latin typeface="맑은 고딕"/>
                <a:ea typeface="맑은 고딕"/>
              </a:rPr>
              <a:t>action</a:t>
            </a:r>
            <a:r>
              <a:rPr lang="ko-KR" altLang="en-US" dirty="0">
                <a:latin typeface="맑은 고딕"/>
                <a:ea typeface="맑은 고딕"/>
              </a:rPr>
              <a:t>의 가치를 각각 계산하고</a:t>
            </a:r>
            <a:r>
              <a:rPr lang="en-US" altLang="ko-KR" dirty="0">
                <a:latin typeface="맑은 고딕"/>
                <a:ea typeface="맑은 고딕"/>
              </a:rPr>
              <a:t> Q value</a:t>
            </a:r>
            <a:r>
              <a:rPr lang="ko-KR" altLang="en-US" dirty="0">
                <a:latin typeface="맑은 고딕"/>
                <a:ea typeface="맑은 고딕"/>
              </a:rPr>
              <a:t>를 추정하여 가장 효율적으로 학습을 진행하였고 그렇기 때문에 속도 역시 빨랐으며 다른 두 알고리즘보다 우수한 성능을 지닌 것을 확인 할 수 있었습니다</a:t>
            </a:r>
            <a:r>
              <a:rPr lang="en-US" altLang="ko-KR" dirty="0">
                <a:latin typeface="맑은 고딕"/>
                <a:ea typeface="맑은 고딕"/>
              </a:rPr>
              <a:t>.</a:t>
            </a:r>
            <a:endParaRPr lang="ko-KR" altLang="en-US" dirty="0">
              <a:latin typeface="맑은 고딕"/>
              <a:ea typeface="맑은 고딕"/>
            </a:endParaRPr>
          </a:p>
          <a:p>
            <a:pPr rtl="0">
              <a:defRPr/>
            </a:pPr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17</a:t>
            </a:fld>
            <a:endParaRPr lang="ko-KR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맑은 고딕"/>
                <a:ea typeface="맑은 고딕"/>
              </a:rPr>
              <a:t>창의학기제 연구를 통해 다음과 같은 효과를 얻을 수 있었습니다</a:t>
            </a:r>
            <a:r>
              <a:rPr lang="en-US" altLang="ko-KR" dirty="0">
                <a:latin typeface="맑은 고딕"/>
                <a:ea typeface="맑은 고딕"/>
              </a:rPr>
              <a:t>. </a:t>
            </a:r>
            <a:r>
              <a:rPr lang="ko-KR" altLang="en-US" dirty="0">
                <a:latin typeface="맑은 고딕"/>
                <a:ea typeface="맑은 고딕"/>
              </a:rPr>
              <a:t>먼저 강화학습 알고리즘의 개념과 구현을 통해 심층적으로 이해하고</a:t>
            </a:r>
            <a:r>
              <a:rPr lang="en-US" altLang="ko-KR" dirty="0">
                <a:latin typeface="맑은 고딕"/>
                <a:ea typeface="맑은 고딕"/>
              </a:rPr>
              <a:t>, </a:t>
            </a:r>
            <a:r>
              <a:rPr lang="ko-KR" altLang="en-US" dirty="0">
                <a:latin typeface="맑은 고딕"/>
                <a:ea typeface="맑은 고딕"/>
              </a:rPr>
              <a:t>알고리즘의 작동 원리</a:t>
            </a:r>
            <a:r>
              <a:rPr lang="en-US" altLang="ko-KR" dirty="0">
                <a:latin typeface="맑은 고딕"/>
                <a:ea typeface="맑은 고딕"/>
              </a:rPr>
              <a:t>, </a:t>
            </a:r>
            <a:r>
              <a:rPr lang="ko-KR" altLang="en-US" dirty="0">
                <a:latin typeface="맑은 고딕"/>
                <a:ea typeface="맑은 고딕"/>
              </a:rPr>
              <a:t>수렴 방식</a:t>
            </a:r>
            <a:r>
              <a:rPr lang="en-US" altLang="ko-KR" dirty="0">
                <a:latin typeface="맑은 고딕"/>
                <a:ea typeface="맑은 고딕"/>
              </a:rPr>
              <a:t>, </a:t>
            </a:r>
            <a:r>
              <a:rPr lang="ko-KR" altLang="en-US" dirty="0" err="1">
                <a:latin typeface="맑은 고딕"/>
                <a:ea typeface="맑은 고딕"/>
              </a:rPr>
              <a:t>하이퍼파라미터의</a:t>
            </a:r>
            <a:r>
              <a:rPr lang="ko-KR" altLang="en-US" dirty="0">
                <a:latin typeface="맑은 고딕"/>
                <a:ea typeface="맑은 고딕"/>
              </a:rPr>
              <a:t> 영향을 분석하며 프로그래밍 및 실험 설계 능력을 향상시켰습니다</a:t>
            </a:r>
            <a:r>
              <a:rPr lang="en-US" altLang="ko-KR" dirty="0">
                <a:latin typeface="맑은 고딕"/>
                <a:ea typeface="맑은 고딕"/>
              </a:rPr>
              <a:t>. </a:t>
            </a:r>
            <a:r>
              <a:rPr lang="ko-KR" altLang="en-US" dirty="0">
                <a:latin typeface="맑은 고딕"/>
                <a:ea typeface="맑은 고딕"/>
              </a:rPr>
              <a:t>또한 알고리즘의 성능을 수치화하고 </a:t>
            </a:r>
            <a:r>
              <a:rPr lang="ko-KR" altLang="en-US" dirty="0" err="1">
                <a:latin typeface="맑은 고딕"/>
                <a:ea typeface="맑은 고딕"/>
              </a:rPr>
              <a:t>시각화하여</a:t>
            </a:r>
            <a:r>
              <a:rPr lang="ko-KR" altLang="en-US" dirty="0">
                <a:latin typeface="맑은 고딕"/>
                <a:ea typeface="맑은 고딕"/>
              </a:rPr>
              <a:t> 이론적 내용을 통계적으로 분석하는 능력을 키우고</a:t>
            </a:r>
            <a:r>
              <a:rPr lang="en-US" altLang="ko-KR" dirty="0">
                <a:latin typeface="맑은 고딕"/>
                <a:ea typeface="맑은 고딕"/>
              </a:rPr>
              <a:t>, </a:t>
            </a:r>
            <a:r>
              <a:rPr lang="ko-KR" altLang="en-US" dirty="0">
                <a:latin typeface="맑은 고딕"/>
                <a:ea typeface="맑은 고딕"/>
              </a:rPr>
              <a:t>실제 응용 방안을 모색하며 문제 해결 능력을 강화했습니다</a:t>
            </a:r>
            <a:r>
              <a:rPr lang="en-US" altLang="ko-KR" dirty="0">
                <a:latin typeface="맑은 고딕"/>
                <a:ea typeface="맑은 고딕"/>
              </a:rPr>
              <a:t>. </a:t>
            </a:r>
            <a:r>
              <a:rPr lang="ko-KR" altLang="en-US" dirty="0">
                <a:latin typeface="맑은 고딕"/>
                <a:ea typeface="맑은 고딕"/>
              </a:rPr>
              <a:t>마지막으로 팀 작업을 통해 소통 능력을 향상시키고 효율적인 팀 프로젝트 수행 방법을 익혔습니다</a:t>
            </a:r>
            <a:r>
              <a:rPr lang="en-US" altLang="ko-KR" dirty="0">
                <a:latin typeface="맑은 고딕"/>
                <a:ea typeface="맑은 고딕"/>
              </a:rPr>
              <a:t>. </a:t>
            </a:r>
            <a:r>
              <a:rPr lang="ko-KR" altLang="en-US" dirty="0">
                <a:latin typeface="맑은 고딕"/>
                <a:ea typeface="맑은 고딕"/>
              </a:rPr>
              <a:t>이상으로 발표를 마치겠습니다</a:t>
            </a:r>
            <a:r>
              <a:rPr lang="en-US" altLang="ko-KR" dirty="0">
                <a:latin typeface="맑은 고딕"/>
                <a:ea typeface="맑은 고딕"/>
              </a:rPr>
              <a:t>.</a:t>
            </a:r>
            <a:endParaRPr lang="ko-KR" altLang="en-US" dirty="0">
              <a:latin typeface="맑은 고딕"/>
              <a:ea typeface="맑은 고딕"/>
            </a:endParaRPr>
          </a:p>
          <a:p>
            <a:pPr rtl="0">
              <a:defRPr/>
            </a:pPr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18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80296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서론에서는 </a:t>
            </a:r>
            <a:r>
              <a:rPr lang="en-US" altLang="ko-KR" dirty="0"/>
              <a:t>DQN, DDQN, Dueling DQN</a:t>
            </a:r>
            <a:r>
              <a:rPr lang="ko-KR" altLang="en-US" dirty="0"/>
              <a:t>의 이론적 탐구에 대해 설명하고</a:t>
            </a:r>
            <a:r>
              <a:rPr lang="en-US" altLang="ko-KR" dirty="0"/>
              <a:t>, </a:t>
            </a:r>
            <a:r>
              <a:rPr lang="ko-KR" altLang="en-US" dirty="0"/>
              <a:t>본론에서는 세 알고리즘에 대한 선행 연구를 리뷰하고 마지막 성과발표에서 저희가 직접 진행한 실험에 대한 결과 분석을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97200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</a:t>
            </a:r>
            <a:r>
              <a:rPr lang="en-US" altLang="ko-KR" dirty="0"/>
              <a:t>, DQN</a:t>
            </a:r>
            <a:r>
              <a:rPr lang="ko-KR" altLang="en-US" dirty="0"/>
              <a:t>에 대해 알아보겠습니다</a:t>
            </a:r>
            <a:r>
              <a:rPr lang="en-US" altLang="ko-KR" dirty="0"/>
              <a:t>. DQN</a:t>
            </a:r>
            <a:r>
              <a:rPr lang="ko-KR" altLang="en-US" dirty="0"/>
              <a:t>은 </a:t>
            </a:r>
            <a:r>
              <a:rPr lang="en-US" altLang="ko-KR" dirty="0"/>
              <a:t>2013</a:t>
            </a:r>
            <a:r>
              <a:rPr lang="ko-KR" altLang="en-US" dirty="0"/>
              <a:t>년 구글 </a:t>
            </a:r>
            <a:r>
              <a:rPr lang="ko-KR" altLang="en-US" dirty="0" err="1"/>
              <a:t>딥마인드에서</a:t>
            </a:r>
            <a:r>
              <a:rPr lang="ko-KR" altLang="en-US" dirty="0"/>
              <a:t> 발표한 알고리즘으로</a:t>
            </a:r>
            <a:r>
              <a:rPr lang="en-US" altLang="ko-KR" dirty="0"/>
              <a:t>, </a:t>
            </a:r>
            <a:r>
              <a:rPr lang="ko-KR" altLang="en-US" dirty="0" err="1"/>
              <a:t>딥러닝을</a:t>
            </a:r>
            <a:r>
              <a:rPr lang="ko-KR" altLang="en-US" dirty="0"/>
              <a:t> 활용해 </a:t>
            </a:r>
            <a:r>
              <a:rPr lang="en-US" altLang="ko-KR" dirty="0"/>
              <a:t>Q-</a:t>
            </a:r>
            <a:r>
              <a:rPr lang="ko-KR" altLang="en-US" dirty="0"/>
              <a:t>러닝을 확장한 것입니다</a:t>
            </a:r>
            <a:r>
              <a:rPr lang="en-US" altLang="ko-KR" dirty="0"/>
              <a:t>. DQN</a:t>
            </a:r>
            <a:r>
              <a:rPr lang="ko-KR" altLang="en-US" dirty="0"/>
              <a:t>은 </a:t>
            </a:r>
            <a:r>
              <a:rPr lang="en-US" altLang="ko-KR" dirty="0"/>
              <a:t>Q function</a:t>
            </a:r>
            <a:r>
              <a:rPr lang="ko-KR" altLang="en-US" dirty="0"/>
              <a:t>을 근사하기 위해 신경망을 사용하고 </a:t>
            </a:r>
            <a:r>
              <a:rPr lang="en-US" altLang="ko-KR" dirty="0"/>
              <a:t>action</a:t>
            </a:r>
            <a:r>
              <a:rPr lang="ko-KR" altLang="en-US" dirty="0"/>
              <a:t>을 입실론</a:t>
            </a:r>
            <a:r>
              <a:rPr lang="en-US" altLang="ko-KR" dirty="0"/>
              <a:t>-</a:t>
            </a:r>
            <a:r>
              <a:rPr lang="ko-KR" altLang="en-US" dirty="0" err="1"/>
              <a:t>그리디</a:t>
            </a:r>
            <a:r>
              <a:rPr lang="ko-KR" altLang="en-US" dirty="0"/>
              <a:t> 전략으로 선택합니다</a:t>
            </a:r>
            <a:r>
              <a:rPr lang="en-US" altLang="ko-KR" dirty="0"/>
              <a:t>. </a:t>
            </a:r>
            <a:r>
              <a:rPr lang="ko-KR" altLang="en-US" dirty="0"/>
              <a:t>주요 특징으로는 </a:t>
            </a:r>
            <a:r>
              <a:rPr lang="en-US" altLang="ko-KR" dirty="0"/>
              <a:t>experience replay</a:t>
            </a:r>
            <a:r>
              <a:rPr lang="ko-KR" altLang="en-US" dirty="0"/>
              <a:t>가 있습니다</a:t>
            </a:r>
            <a:r>
              <a:rPr lang="en-US" altLang="ko-KR" dirty="0"/>
              <a:t>. experience replay</a:t>
            </a:r>
            <a:r>
              <a:rPr lang="ko-KR" altLang="en-US" dirty="0"/>
              <a:t>는 에이전트가 겪은 </a:t>
            </a:r>
            <a:r>
              <a:rPr lang="en-US" altLang="ko-KR" dirty="0"/>
              <a:t>experience</a:t>
            </a:r>
            <a:r>
              <a:rPr lang="ko-KR" altLang="en-US" dirty="0"/>
              <a:t>를 저장하고</a:t>
            </a:r>
            <a:r>
              <a:rPr lang="en-US" altLang="ko-KR" dirty="0"/>
              <a:t>, </a:t>
            </a:r>
            <a:r>
              <a:rPr lang="ko-KR" altLang="en-US" dirty="0"/>
              <a:t>이를 무작위로 </a:t>
            </a:r>
            <a:r>
              <a:rPr lang="ko-KR" altLang="en-US" dirty="0" err="1"/>
              <a:t>샘플링하여</a:t>
            </a:r>
            <a:r>
              <a:rPr lang="ko-KR" altLang="en-US" dirty="0"/>
              <a:t> 신경망을 훈련시키는데 이것은 샘플 간 </a:t>
            </a:r>
            <a:r>
              <a:rPr lang="en-US" altLang="ko-KR" dirty="0"/>
              <a:t>correlation</a:t>
            </a:r>
            <a:r>
              <a:rPr lang="ko-KR" altLang="en-US" dirty="0"/>
              <a:t>을 줄여 학습을 </a:t>
            </a:r>
            <a:r>
              <a:rPr lang="ko-KR" altLang="en-US" dirty="0" err="1"/>
              <a:t>안정화시킵니다</a:t>
            </a:r>
            <a:r>
              <a:rPr lang="en-US" altLang="ko-KR" dirty="0"/>
              <a:t>. </a:t>
            </a:r>
            <a:r>
              <a:rPr lang="ko-KR" altLang="en-US" dirty="0" err="1"/>
              <a:t>경사하강법을</a:t>
            </a:r>
            <a:r>
              <a:rPr lang="ko-KR" altLang="en-US" dirty="0"/>
              <a:t> 이용해 </a:t>
            </a:r>
            <a:r>
              <a:rPr lang="en-US" altLang="ko-KR" dirty="0"/>
              <a:t>Loss</a:t>
            </a:r>
            <a:r>
              <a:rPr lang="ko-KR" altLang="en-US" dirty="0"/>
              <a:t>를 최소화하고 타깃 네트워크는 일정 간격으로 업데이트되며</a:t>
            </a:r>
            <a:r>
              <a:rPr lang="en-US" altLang="ko-KR" dirty="0"/>
              <a:t>, Q-</a:t>
            </a:r>
            <a:r>
              <a:rPr lang="ko-KR" altLang="en-US" dirty="0"/>
              <a:t>값을 계산할 때 사용되어 학습의 안정성을 높입니다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2869989-EB00-4EE7-BCB5-25BDC5BB29F8}" type="slidenum">
              <a:rPr lang="en-US" altLang="ko-KR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0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</a:t>
            </a:r>
            <a:r>
              <a:rPr lang="en-US" altLang="ko-KR" dirty="0"/>
              <a:t>, DDQN</a:t>
            </a:r>
            <a:r>
              <a:rPr lang="ko-KR" altLang="en-US" dirty="0"/>
              <a:t>에 대해 말씀드리겠습니다</a:t>
            </a:r>
            <a:r>
              <a:rPr lang="en-US" altLang="ko-KR" dirty="0"/>
              <a:t>. DQN</a:t>
            </a:r>
            <a:r>
              <a:rPr lang="ko-KR" altLang="en-US" dirty="0"/>
              <a:t>은 </a:t>
            </a:r>
            <a:r>
              <a:rPr lang="en-US" altLang="ko-KR" dirty="0"/>
              <a:t>Q value</a:t>
            </a:r>
            <a:r>
              <a:rPr lang="ko-KR" altLang="en-US" dirty="0"/>
              <a:t>를 과대평가하는 문제가 발생하게 되는데</a:t>
            </a:r>
            <a:r>
              <a:rPr lang="en-US" altLang="ko-KR" dirty="0"/>
              <a:t> </a:t>
            </a:r>
            <a:r>
              <a:rPr lang="ko-KR" altLang="en-US" dirty="0"/>
              <a:t>이를 해결하기 위해 </a:t>
            </a:r>
            <a:r>
              <a:rPr lang="en-US" altLang="ko-KR" dirty="0"/>
              <a:t>2015</a:t>
            </a:r>
            <a:r>
              <a:rPr lang="ko-KR" altLang="en-US" dirty="0"/>
              <a:t>년 제안된 것이 </a:t>
            </a:r>
            <a:r>
              <a:rPr lang="en-US" altLang="ko-KR" dirty="0"/>
              <a:t>DDQN</a:t>
            </a:r>
            <a:r>
              <a:rPr lang="ko-KR" altLang="en-US" dirty="0"/>
              <a:t>입니다</a:t>
            </a:r>
            <a:r>
              <a:rPr lang="en-US" altLang="ko-KR" dirty="0"/>
              <a:t>. DDQN</a:t>
            </a:r>
            <a:r>
              <a:rPr lang="ko-KR" altLang="en-US" dirty="0"/>
              <a:t>은 두 개의 신경망을 사용하여 </a:t>
            </a:r>
            <a:r>
              <a:rPr lang="en-US" altLang="ko-KR" dirty="0"/>
              <a:t>Q-</a:t>
            </a:r>
            <a:r>
              <a:rPr lang="ko-KR" altLang="en-US" dirty="0"/>
              <a:t>값을 계산합니다</a:t>
            </a:r>
            <a:r>
              <a:rPr lang="en-US" altLang="ko-KR" dirty="0"/>
              <a:t>. </a:t>
            </a:r>
            <a:r>
              <a:rPr lang="ko-KR" altLang="en-US" dirty="0"/>
              <a:t>하나는 현재 </a:t>
            </a:r>
            <a:r>
              <a:rPr lang="en-US" altLang="ko-KR" dirty="0"/>
              <a:t>Q-</a:t>
            </a:r>
            <a:r>
              <a:rPr lang="ko-KR" altLang="en-US" dirty="0"/>
              <a:t>값이 최대가 되는 액션을 업데이트하는 데 사용되고</a:t>
            </a:r>
            <a:r>
              <a:rPr lang="en-US" altLang="ko-KR" dirty="0"/>
              <a:t>, </a:t>
            </a:r>
            <a:r>
              <a:rPr lang="ko-KR" altLang="en-US" dirty="0"/>
              <a:t>다른 하나는 이 액션의 가치를 계산하는 데 사용됩니다</a:t>
            </a:r>
            <a:r>
              <a:rPr lang="en-US" altLang="ko-KR" dirty="0"/>
              <a:t>. </a:t>
            </a:r>
            <a:r>
              <a:rPr lang="ko-KR" altLang="en-US" dirty="0"/>
              <a:t>액션의 선택과 평가를 분리하여 과대적합 문제를 해결합니다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2869989-EB00-4EE7-BCB5-25BDC5BB29F8}" type="slidenum">
              <a:rPr lang="en-US" altLang="ko-KR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155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 err="1"/>
              <a:t>듀얼링</a:t>
            </a:r>
            <a:r>
              <a:rPr lang="ko-KR" altLang="en-US" dirty="0"/>
              <a:t> </a:t>
            </a:r>
            <a:r>
              <a:rPr lang="en-US" altLang="ko-KR" dirty="0"/>
              <a:t>DQN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  <a:r>
              <a:rPr lang="ko-KR" altLang="en-US" dirty="0" err="1"/>
              <a:t>듀얼링</a:t>
            </a:r>
            <a:r>
              <a:rPr lang="ko-KR" altLang="en-US" dirty="0"/>
              <a:t> </a:t>
            </a:r>
            <a:r>
              <a:rPr lang="en-US" altLang="ko-KR" dirty="0"/>
              <a:t>DQN</a:t>
            </a:r>
            <a:r>
              <a:rPr lang="ko-KR" altLang="en-US" dirty="0"/>
              <a:t>은 </a:t>
            </a:r>
            <a:r>
              <a:rPr lang="en-US" altLang="ko-KR" dirty="0"/>
              <a:t>Q function</a:t>
            </a:r>
            <a:r>
              <a:rPr lang="ko-KR" altLang="en-US" dirty="0"/>
              <a:t>을 두 부분으로 나누어 더 효과적으로 학습합니다</a:t>
            </a:r>
            <a:r>
              <a:rPr lang="en-US" altLang="ko-KR" dirty="0"/>
              <a:t>. </a:t>
            </a:r>
            <a:r>
              <a:rPr lang="ko-KR" altLang="en-US" dirty="0"/>
              <a:t>하나는 특정 상태에서의 가치를</a:t>
            </a:r>
            <a:r>
              <a:rPr lang="en-US" altLang="ko-KR" dirty="0"/>
              <a:t>, </a:t>
            </a:r>
            <a:r>
              <a:rPr lang="ko-KR" altLang="en-US" dirty="0"/>
              <a:t>다른 하나는 현재 상태에서 </a:t>
            </a:r>
            <a:r>
              <a:rPr lang="en-US" altLang="ko-KR" dirty="0"/>
              <a:t>action</a:t>
            </a:r>
            <a:r>
              <a:rPr lang="ko-KR" altLang="en-US" dirty="0"/>
              <a:t>의 </a:t>
            </a:r>
            <a:r>
              <a:rPr lang="en-US" altLang="ko-KR" dirty="0"/>
              <a:t>advantage</a:t>
            </a:r>
            <a:r>
              <a:rPr lang="ko-KR" altLang="en-US" dirty="0"/>
              <a:t>를 추정하고 두 부분을 결합하여 최종 </a:t>
            </a:r>
            <a:r>
              <a:rPr lang="en-US" altLang="ko-KR" dirty="0"/>
              <a:t>Q-</a:t>
            </a:r>
            <a:r>
              <a:rPr lang="ko-KR" altLang="en-US" dirty="0"/>
              <a:t>값을 계산합니다</a:t>
            </a:r>
            <a:r>
              <a:rPr lang="en-US" altLang="ko-KR" dirty="0"/>
              <a:t>. Value function</a:t>
            </a:r>
            <a:r>
              <a:rPr lang="ko-KR" altLang="en-US" dirty="0"/>
              <a:t>은 현 </a:t>
            </a:r>
            <a:r>
              <a:rPr lang="en-US" altLang="ko-KR" dirty="0"/>
              <a:t>state</a:t>
            </a:r>
            <a:r>
              <a:rPr lang="ko-KR" altLang="en-US" dirty="0"/>
              <a:t>에서의 </a:t>
            </a:r>
            <a:r>
              <a:rPr lang="en-US" altLang="ko-KR" dirty="0"/>
              <a:t>action</a:t>
            </a:r>
            <a:r>
              <a:rPr lang="ko-KR" altLang="en-US" dirty="0"/>
              <a:t>의 </a:t>
            </a:r>
            <a:r>
              <a:rPr lang="en-US" altLang="ko-KR" dirty="0"/>
              <a:t>reward </a:t>
            </a:r>
            <a:r>
              <a:rPr lang="ko-KR" altLang="en-US" dirty="0"/>
              <a:t>평균으로 구하고 </a:t>
            </a:r>
            <a:r>
              <a:rPr lang="en-US" altLang="ko-KR" dirty="0"/>
              <a:t>advantage function</a:t>
            </a:r>
            <a:r>
              <a:rPr lang="ko-KR" altLang="en-US" dirty="0"/>
              <a:t>은 현 </a:t>
            </a:r>
            <a:r>
              <a:rPr lang="en-US" altLang="ko-KR" dirty="0"/>
              <a:t>state</a:t>
            </a:r>
            <a:r>
              <a:rPr lang="ko-KR" altLang="en-US" dirty="0"/>
              <a:t>에서의 </a:t>
            </a:r>
            <a:r>
              <a:rPr lang="en-US" altLang="ko-KR" dirty="0"/>
              <a:t>action </a:t>
            </a:r>
            <a:r>
              <a:rPr lang="ko-KR" altLang="en-US" dirty="0"/>
              <a:t>중 선택된 </a:t>
            </a:r>
            <a:r>
              <a:rPr lang="en-US" altLang="ko-KR" dirty="0"/>
              <a:t>action</a:t>
            </a:r>
            <a:r>
              <a:rPr lang="ko-KR" altLang="en-US" dirty="0"/>
              <a:t>의 가치를 평가합니다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2869989-EB00-4EE7-BCB5-25BDC5BB29F8}" type="slidenum">
              <a:rPr lang="en-US" altLang="ko-KR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343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r>
              <a:rPr lang="en-US" altLang="ko-KR" dirty="0"/>
              <a:t>Google</a:t>
            </a:r>
            <a:r>
              <a:rPr lang="ko-KR" altLang="en-US" dirty="0"/>
              <a:t> </a:t>
            </a:r>
            <a:r>
              <a:rPr lang="en-US" altLang="ko-KR" dirty="0" err="1"/>
              <a:t>deepmind</a:t>
            </a:r>
            <a:r>
              <a:rPr lang="ko-KR" altLang="en-US" dirty="0"/>
              <a:t>에 게재된 </a:t>
            </a:r>
            <a:r>
              <a:rPr lang="en-US" altLang="ko-KR" dirty="0"/>
              <a:t>DQN</a:t>
            </a:r>
            <a:r>
              <a:rPr lang="ko-KR" altLang="en-US" dirty="0"/>
              <a:t>에서 발전된 </a:t>
            </a:r>
            <a:r>
              <a:rPr lang="en-US" altLang="ko-KR" dirty="0"/>
              <a:t>Double DQN</a:t>
            </a:r>
            <a:r>
              <a:rPr lang="ko-KR" altLang="en-US" dirty="0"/>
              <a:t>에 대한 논문입니다</a:t>
            </a:r>
            <a:r>
              <a:rPr lang="en-US" altLang="ko-KR" dirty="0"/>
              <a:t>.</a:t>
            </a:r>
          </a:p>
          <a:p>
            <a:pPr rtl="0">
              <a:defRPr/>
            </a:pPr>
            <a:r>
              <a:rPr lang="ko-KR" altLang="en-US" dirty="0"/>
              <a:t>먼저 </a:t>
            </a:r>
            <a:r>
              <a:rPr lang="en-US" altLang="ko-KR" dirty="0"/>
              <a:t>DQN</a:t>
            </a:r>
            <a:r>
              <a:rPr lang="ko-KR" altLang="en-US" dirty="0"/>
              <a:t>의 </a:t>
            </a:r>
            <a:r>
              <a:rPr lang="en-US" altLang="ko-KR" dirty="0"/>
              <a:t>overestimate</a:t>
            </a:r>
            <a:r>
              <a:rPr lang="ko-KR" altLang="en-US" dirty="0"/>
              <a:t>를 알아보기 위한 실험입니다</a:t>
            </a:r>
            <a:r>
              <a:rPr lang="en-US" altLang="ko-KR" dirty="0"/>
              <a:t>.</a:t>
            </a:r>
          </a:p>
          <a:p>
            <a:pPr rtl="0">
              <a:defRPr/>
            </a:pPr>
            <a:r>
              <a:rPr lang="ko-KR" altLang="en-US" dirty="0"/>
              <a:t>본 논문에서는 </a:t>
            </a:r>
            <a:r>
              <a:rPr lang="en-US" altLang="ko-KR" dirty="0"/>
              <a:t>true value function</a:t>
            </a:r>
            <a:r>
              <a:rPr lang="ko-KR" altLang="en-US" dirty="0"/>
              <a:t>을 세가지 형태로 제시하여 </a:t>
            </a:r>
            <a:r>
              <a:rPr lang="en-US" altLang="ko-KR" dirty="0"/>
              <a:t>overestimate</a:t>
            </a:r>
            <a:r>
              <a:rPr lang="ko-KR" altLang="en-US" dirty="0"/>
              <a:t>를 관찰하고자 했습니다</a:t>
            </a:r>
            <a:r>
              <a:rPr lang="en-US" altLang="ko-KR" dirty="0"/>
              <a:t>.</a:t>
            </a:r>
          </a:p>
          <a:p>
            <a:pPr rtl="0">
              <a:defRPr/>
            </a:pPr>
            <a:r>
              <a:rPr lang="ko-KR" altLang="en-US" dirty="0"/>
              <a:t>첫번째와 두번째 그래프에서는 </a:t>
            </a:r>
            <a:r>
              <a:rPr lang="en-US" altLang="ko-KR" dirty="0"/>
              <a:t>sample state</a:t>
            </a:r>
            <a:r>
              <a:rPr lang="ko-KR" altLang="en-US" dirty="0"/>
              <a:t>를 모두 찾지 못하는 부정확한 결과를 가져왔고</a:t>
            </a:r>
            <a:r>
              <a:rPr lang="en-US" altLang="ko-KR" dirty="0"/>
              <a:t>, </a:t>
            </a:r>
            <a:r>
              <a:rPr lang="ko-KR" altLang="en-US" dirty="0"/>
              <a:t>훨씬 </a:t>
            </a:r>
            <a:r>
              <a:rPr lang="en-US" altLang="ko-KR" dirty="0"/>
              <a:t>flexible</a:t>
            </a:r>
            <a:r>
              <a:rPr lang="ko-KR" altLang="en-US" dirty="0"/>
              <a:t>하게 그려진 </a:t>
            </a:r>
            <a:r>
              <a:rPr lang="ko-KR" altLang="en-US" dirty="0" err="1"/>
              <a:t>세번째그래프는</a:t>
            </a:r>
            <a:r>
              <a:rPr lang="ko-KR" altLang="en-US" dirty="0"/>
              <a:t> </a:t>
            </a:r>
            <a:r>
              <a:rPr lang="en-US" altLang="ko-KR" dirty="0"/>
              <a:t>sample state</a:t>
            </a:r>
            <a:r>
              <a:rPr lang="ko-KR" altLang="en-US" dirty="0"/>
              <a:t>는 모두 맞춘 반면에 </a:t>
            </a:r>
            <a:r>
              <a:rPr lang="en-US" altLang="ko-KR" dirty="0"/>
              <a:t>sample state</a:t>
            </a:r>
            <a:r>
              <a:rPr lang="ko-KR" altLang="en-US" dirty="0"/>
              <a:t>가 </a:t>
            </a:r>
            <a:r>
              <a:rPr lang="ko-KR" altLang="en-US" dirty="0" err="1"/>
              <a:t>아닌곳에서</a:t>
            </a:r>
            <a:r>
              <a:rPr lang="ko-KR" altLang="en-US" dirty="0"/>
              <a:t> </a:t>
            </a:r>
            <a:r>
              <a:rPr lang="en-US" altLang="ko-KR" dirty="0"/>
              <a:t>overestimate</a:t>
            </a:r>
            <a:r>
              <a:rPr lang="ko-KR" altLang="en-US" dirty="0"/>
              <a:t>가 크게 일어난 것을 확인할 수 있었습니다</a:t>
            </a:r>
            <a:r>
              <a:rPr lang="en-US" altLang="ko-KR" dirty="0"/>
              <a:t>.</a:t>
            </a:r>
          </a:p>
          <a:p>
            <a:pPr rtl="0">
              <a:defRPr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다음 그래프에서는 </a:t>
            </a:r>
            <a:r>
              <a:rPr lang="en-US" altLang="ko-KR" dirty="0"/>
              <a:t>DQN</a:t>
            </a:r>
            <a:r>
              <a:rPr lang="ko-KR" altLang="en-US" dirty="0"/>
              <a:t>과 </a:t>
            </a:r>
            <a:r>
              <a:rPr lang="en-US" altLang="ko-KR" dirty="0"/>
              <a:t>DDQN</a:t>
            </a:r>
            <a:r>
              <a:rPr lang="ko-KR" altLang="en-US" dirty="0"/>
              <a:t>의 </a:t>
            </a:r>
            <a:r>
              <a:rPr lang="en-US" altLang="ko-KR" dirty="0"/>
              <a:t>bias</a:t>
            </a:r>
            <a:r>
              <a:rPr lang="ko-KR" altLang="en-US" dirty="0"/>
              <a:t>를 나타냈는데 </a:t>
            </a:r>
            <a:r>
              <a:rPr lang="en-US" altLang="ko-KR" dirty="0"/>
              <a:t>DDQN</a:t>
            </a:r>
            <a:r>
              <a:rPr lang="ko-KR" altLang="en-US" dirty="0"/>
              <a:t>의 </a:t>
            </a:r>
            <a:r>
              <a:rPr lang="en-US" altLang="ko-KR" dirty="0"/>
              <a:t>bias</a:t>
            </a:r>
            <a:r>
              <a:rPr lang="ko-KR" altLang="en-US" dirty="0"/>
              <a:t>가 더 작게 </a:t>
            </a:r>
            <a:r>
              <a:rPr lang="ko-KR" altLang="en-US" dirty="0" err="1"/>
              <a:t>관찰된것을</a:t>
            </a:r>
            <a:r>
              <a:rPr lang="ko-KR" altLang="en-US" dirty="0"/>
              <a:t>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DDQN</a:t>
            </a:r>
            <a:r>
              <a:rPr lang="ko-KR" altLang="en-US" dirty="0"/>
              <a:t>의 </a:t>
            </a:r>
            <a:r>
              <a:rPr lang="ko-KR" altLang="en-US" dirty="0" err="1"/>
              <a:t>예측값이</a:t>
            </a:r>
            <a:r>
              <a:rPr lang="ko-KR" altLang="en-US" dirty="0"/>
              <a:t> </a:t>
            </a:r>
            <a:r>
              <a:rPr lang="ko-KR" altLang="en-US" dirty="0" err="1"/>
              <a:t>실제값과</a:t>
            </a:r>
            <a:r>
              <a:rPr lang="ko-KR" altLang="en-US" dirty="0"/>
              <a:t> 더 가까우며 </a:t>
            </a:r>
            <a:r>
              <a:rPr lang="en-US" altLang="ko-KR" dirty="0"/>
              <a:t>overestimate</a:t>
            </a:r>
            <a:r>
              <a:rPr lang="ko-KR" altLang="en-US" dirty="0"/>
              <a:t>를 줄이는 효과가 있다는 것을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6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9032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실험에서는</a:t>
            </a:r>
            <a:r>
              <a:rPr lang="en-US" altLang="ko-KR" dirty="0"/>
              <a:t> DQN</a:t>
            </a:r>
            <a:r>
              <a:rPr lang="ko-KR" altLang="en-US" dirty="0"/>
              <a:t>의 추정치가 실제 값과 얼마나 가까운지를 살펴보았습니다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빨간 실선은 </a:t>
            </a:r>
            <a:r>
              <a:rPr lang="en-US" altLang="ko-KR" dirty="0"/>
              <a:t>true value</a:t>
            </a:r>
            <a:r>
              <a:rPr lang="ko-KR" altLang="en-US" dirty="0"/>
              <a:t>를 나타냅니다</a:t>
            </a:r>
            <a:r>
              <a:rPr lang="en-US" altLang="ko-KR" dirty="0"/>
              <a:t>. </a:t>
            </a:r>
            <a:r>
              <a:rPr lang="ko-KR" altLang="en-US" dirty="0"/>
              <a:t>실험 결과</a:t>
            </a:r>
            <a:r>
              <a:rPr lang="en-US" altLang="ko-KR" dirty="0"/>
              <a:t>, DQN</a:t>
            </a:r>
            <a:r>
              <a:rPr lang="ko-KR" altLang="en-US" dirty="0"/>
              <a:t>의 추정치는 실제 값에서 더 멀리 수렴하는 경향을 보였습니다</a:t>
            </a:r>
            <a:r>
              <a:rPr lang="en-US" altLang="ko-KR" dirty="0"/>
              <a:t>. </a:t>
            </a:r>
            <a:r>
              <a:rPr lang="ko-KR" altLang="en-US" dirty="0"/>
              <a:t>반면</a:t>
            </a:r>
            <a:r>
              <a:rPr lang="en-US" altLang="ko-KR" dirty="0"/>
              <a:t>, Double DQN</a:t>
            </a:r>
            <a:r>
              <a:rPr lang="ko-KR" altLang="en-US" dirty="0"/>
              <a:t>의 추정치는 실제 값에 더 가깝게 수렴하였습니다</a:t>
            </a:r>
            <a:r>
              <a:rPr lang="en-US" altLang="ko-KR" dirty="0"/>
              <a:t>. </a:t>
            </a:r>
            <a:r>
              <a:rPr lang="ko-KR" altLang="en-US" dirty="0"/>
              <a:t>여기서 파란 실선이 실제 값을 나타내고 있으며</a:t>
            </a:r>
            <a:r>
              <a:rPr lang="en-US" altLang="ko-KR" dirty="0"/>
              <a:t>, Double DQN</a:t>
            </a:r>
            <a:r>
              <a:rPr lang="ko-KR" altLang="en-US" dirty="0"/>
              <a:t>의 추정치가 이를 더 잘 따라가는 것을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dirty="0"/>
              <a:t>점수 그래프를 살펴보겠습니다</a:t>
            </a:r>
            <a:r>
              <a:rPr lang="en-US" altLang="ko-KR" dirty="0"/>
              <a:t>. </a:t>
            </a:r>
            <a:r>
              <a:rPr lang="ko-KR" altLang="en-US" dirty="0"/>
              <a:t>여기서도 </a:t>
            </a:r>
            <a:r>
              <a:rPr lang="en-US" altLang="ko-KR" dirty="0"/>
              <a:t>Double DQN</a:t>
            </a:r>
            <a:r>
              <a:rPr lang="ko-KR" altLang="en-US" dirty="0"/>
              <a:t>이 </a:t>
            </a:r>
            <a:r>
              <a:rPr lang="en-US" altLang="ko-KR" dirty="0"/>
              <a:t>DQN</a:t>
            </a:r>
            <a:r>
              <a:rPr lang="ko-KR" altLang="en-US" dirty="0"/>
              <a:t>보다 더 높은 점수를 기록했습니다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Double DQN</a:t>
            </a:r>
            <a:r>
              <a:rPr lang="ko-KR" altLang="en-US" dirty="0"/>
              <a:t>이 </a:t>
            </a:r>
            <a:r>
              <a:rPr lang="en-US" altLang="ko-KR" dirty="0"/>
              <a:t>DQN</a:t>
            </a:r>
            <a:r>
              <a:rPr lang="ko-KR" altLang="en-US" dirty="0"/>
              <a:t>보다 더 나은 성능을 보인다는 것을 의미합니다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결론적으로</a:t>
            </a:r>
            <a:r>
              <a:rPr lang="en-US" altLang="ko-KR" dirty="0"/>
              <a:t>, Double DQN</a:t>
            </a:r>
            <a:r>
              <a:rPr lang="ko-KR" altLang="en-US" dirty="0"/>
              <a:t>이 더 정확한 </a:t>
            </a:r>
            <a:r>
              <a:rPr lang="en-US" altLang="ko-KR" dirty="0"/>
              <a:t>value estimate</a:t>
            </a:r>
            <a:r>
              <a:rPr lang="ko-KR" altLang="en-US" dirty="0"/>
              <a:t>를 제공하며</a:t>
            </a:r>
            <a:r>
              <a:rPr lang="en-US" altLang="ko-KR" dirty="0"/>
              <a:t>, </a:t>
            </a:r>
            <a:r>
              <a:rPr lang="ko-KR" altLang="en-US" dirty="0"/>
              <a:t>이는 더 좋은 </a:t>
            </a:r>
            <a:r>
              <a:rPr lang="en-US" altLang="ko-KR" dirty="0"/>
              <a:t>policy</a:t>
            </a:r>
            <a:r>
              <a:rPr lang="ko-KR" altLang="en-US" dirty="0"/>
              <a:t>로 이어집니다</a:t>
            </a:r>
            <a:r>
              <a:rPr lang="en-US" altLang="ko-KR" dirty="0"/>
              <a:t>. </a:t>
            </a:r>
            <a:r>
              <a:rPr lang="ko-KR" altLang="en-US" dirty="0"/>
              <a:t>다시 말해</a:t>
            </a:r>
            <a:r>
              <a:rPr lang="en-US" altLang="ko-KR" dirty="0"/>
              <a:t>, Double DQN</a:t>
            </a:r>
            <a:r>
              <a:rPr lang="ko-KR" altLang="en-US" dirty="0"/>
              <a:t>은 </a:t>
            </a:r>
            <a:r>
              <a:rPr lang="en-US" altLang="ko-KR" dirty="0"/>
              <a:t>DQN</a:t>
            </a:r>
            <a:r>
              <a:rPr lang="ko-KR" altLang="en-US" dirty="0"/>
              <a:t>에 비해 실제 값에 더 가깝게 추정하고</a:t>
            </a:r>
            <a:r>
              <a:rPr lang="en-US" altLang="ko-KR" dirty="0"/>
              <a:t>, </a:t>
            </a:r>
            <a:r>
              <a:rPr lang="ko-KR" altLang="en-US" dirty="0"/>
              <a:t>더 나은 게임 성능을 발휘합니다</a:t>
            </a:r>
            <a:r>
              <a:rPr lang="en-US" altLang="ko-KR" dirty="0"/>
              <a:t>.</a:t>
            </a:r>
          </a:p>
          <a:p>
            <a:pPr rt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7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92439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</a:t>
            </a:r>
            <a:r>
              <a:rPr lang="en-US" altLang="ko-KR" dirty="0"/>
              <a:t>Action</a:t>
            </a:r>
            <a:r>
              <a:rPr lang="ko-KR" altLang="en-US" dirty="0"/>
              <a:t>이 환경에 영향을 주지 않는 상황에서 </a:t>
            </a:r>
            <a:r>
              <a:rPr lang="en-US" altLang="ko-KR" dirty="0"/>
              <a:t>state-value</a:t>
            </a:r>
            <a:r>
              <a:rPr lang="ko-KR" altLang="en-US" dirty="0"/>
              <a:t>와 </a:t>
            </a:r>
            <a:r>
              <a:rPr lang="en-US" altLang="ko-KR" dirty="0"/>
              <a:t>advantage</a:t>
            </a:r>
            <a:r>
              <a:rPr lang="ko-KR" altLang="en-US" dirty="0"/>
              <a:t>의 역할을 확인하는 실험입니다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번째 실험에서는 에이전트가 어떤 행동을 취해도 얻는 보상이 동일한 상황을 설정했습니다</a:t>
            </a:r>
            <a:r>
              <a:rPr lang="en-US" altLang="ko-KR" dirty="0"/>
              <a:t>. </a:t>
            </a:r>
            <a:r>
              <a:rPr lang="ko-KR" altLang="en-US" dirty="0"/>
              <a:t>이 실험에서는 </a:t>
            </a:r>
            <a:r>
              <a:rPr lang="en-US" altLang="ko-KR" dirty="0"/>
              <a:t>action</a:t>
            </a:r>
            <a:r>
              <a:rPr lang="ko-KR" altLang="en-US" dirty="0"/>
              <a:t>이 환경에 영향을 주지 않기 때문에</a:t>
            </a:r>
            <a:r>
              <a:rPr lang="en-US" altLang="ko-KR" dirty="0"/>
              <a:t>, Advantage </a:t>
            </a:r>
            <a:r>
              <a:rPr lang="ko-KR" altLang="en-US" dirty="0"/>
              <a:t>부분은 비활성화되고 </a:t>
            </a:r>
            <a:r>
              <a:rPr lang="en-US" altLang="ko-KR" dirty="0"/>
              <a:t>state-value</a:t>
            </a:r>
            <a:r>
              <a:rPr lang="ko-KR" altLang="en-US" dirty="0"/>
              <a:t>에 집중하게 됩니다</a:t>
            </a:r>
            <a:r>
              <a:rPr lang="en-US" altLang="ko-KR" dirty="0"/>
              <a:t>. </a:t>
            </a:r>
            <a:r>
              <a:rPr lang="ko-KR" altLang="en-US" dirty="0"/>
              <a:t>두 번째 실험에서는 행동에 따라 얻는 보상이 달라지는 상황을 설정했습니다</a:t>
            </a:r>
            <a:r>
              <a:rPr lang="en-US" altLang="ko-KR" dirty="0"/>
              <a:t>. </a:t>
            </a:r>
            <a:r>
              <a:rPr lang="ko-KR" altLang="en-US" dirty="0"/>
              <a:t>이 경우</a:t>
            </a:r>
            <a:r>
              <a:rPr lang="en-US" altLang="ko-KR" dirty="0"/>
              <a:t>, action</a:t>
            </a:r>
            <a:r>
              <a:rPr lang="ko-KR" altLang="en-US" dirty="0"/>
              <a:t>이 환경에 영향을 미치기 때문에 </a:t>
            </a:r>
            <a:r>
              <a:rPr lang="en-US" altLang="ko-KR" dirty="0"/>
              <a:t>Advantage </a:t>
            </a:r>
            <a:r>
              <a:rPr lang="ko-KR" altLang="en-US" dirty="0"/>
              <a:t>부분이 활성화됩니다</a:t>
            </a:r>
            <a:r>
              <a:rPr lang="en-US" altLang="ko-KR" dirty="0"/>
              <a:t>. </a:t>
            </a:r>
            <a:r>
              <a:rPr lang="ko-KR" altLang="en-US" dirty="0"/>
              <a:t>여기서 에이전트는 각 행동의 차별적인 가치</a:t>
            </a:r>
            <a:r>
              <a:rPr lang="en-US" altLang="ko-KR" dirty="0"/>
              <a:t>(advantage)</a:t>
            </a:r>
            <a:r>
              <a:rPr lang="ko-KR" altLang="en-US" dirty="0"/>
              <a:t>를 학습하여</a:t>
            </a:r>
            <a:r>
              <a:rPr lang="en-US" altLang="ko-KR" dirty="0"/>
              <a:t>, </a:t>
            </a:r>
            <a:r>
              <a:rPr lang="ko-KR" altLang="en-US" dirty="0"/>
              <a:t>어떤 행동이 더 나은 보상을 가져오는지 파악할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두 실험을 통해 </a:t>
            </a:r>
            <a:r>
              <a:rPr lang="en-US" altLang="ko-KR" dirty="0"/>
              <a:t>Dueling </a:t>
            </a:r>
            <a:r>
              <a:rPr lang="ko-KR" altLang="en-US" dirty="0"/>
              <a:t>네트워크 아키텍처의 효율성을 확인할 수 있습니다</a:t>
            </a:r>
            <a:r>
              <a:rPr lang="en-US" altLang="ko-KR" dirty="0"/>
              <a:t>.</a:t>
            </a:r>
            <a:r>
              <a:rPr lang="ko-KR" altLang="en-US" dirty="0"/>
              <a:t> 즉</a:t>
            </a:r>
            <a:r>
              <a:rPr lang="en-US" altLang="ko-KR" dirty="0"/>
              <a:t>, Dueling </a:t>
            </a:r>
            <a:r>
              <a:rPr lang="ko-KR" altLang="en-US" dirty="0"/>
              <a:t>아키텍처는 환경의 특성에 따라 </a:t>
            </a:r>
            <a:r>
              <a:rPr lang="en-US" altLang="ko-KR" dirty="0"/>
              <a:t>state-value</a:t>
            </a:r>
            <a:r>
              <a:rPr lang="ko-KR" altLang="en-US" dirty="0"/>
              <a:t>와 </a:t>
            </a:r>
            <a:r>
              <a:rPr lang="en-US" altLang="ko-KR" dirty="0"/>
              <a:t>advantage</a:t>
            </a:r>
            <a:r>
              <a:rPr lang="ko-KR" altLang="en-US" dirty="0"/>
              <a:t>를 효과적으로 분리하여 학습의 효율성을 극대화한다는 것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8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95218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</a:t>
            </a:r>
            <a:r>
              <a:rPr lang="en-US" altLang="ko-KR" dirty="0"/>
              <a:t>Q-learning</a:t>
            </a:r>
            <a:r>
              <a:rPr lang="ko-KR" altLang="en-US" dirty="0"/>
              <a:t>에서는 </a:t>
            </a:r>
            <a:r>
              <a:rPr lang="en-US" altLang="ko-KR" dirty="0"/>
              <a:t>Q-value</a:t>
            </a:r>
            <a:r>
              <a:rPr lang="ko-KR" altLang="en-US" dirty="0"/>
              <a:t>의 절대적 크기가 작기 때문에 작은 노이즈에도 결과가 크게 달라질 수 있었습니다</a:t>
            </a:r>
            <a:r>
              <a:rPr lang="en-US" altLang="ko-KR" dirty="0"/>
              <a:t>. </a:t>
            </a:r>
            <a:r>
              <a:rPr lang="ko-KR" altLang="en-US" dirty="0"/>
              <a:t>이는 에이전트가 환경의 보상을 정확하게 예측하기 어려워지고</a:t>
            </a:r>
            <a:r>
              <a:rPr lang="en-US" altLang="ko-KR" dirty="0"/>
              <a:t>, </a:t>
            </a:r>
            <a:r>
              <a:rPr lang="ko-KR" altLang="en-US" dirty="0"/>
              <a:t>학습의 안정성이 떨어지는 원인이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Dueling DQN</a:t>
            </a:r>
            <a:r>
              <a:rPr lang="ko-KR" altLang="en-US" dirty="0"/>
              <a:t>은 이러한 문제를 해결하기 위해 </a:t>
            </a:r>
            <a:r>
              <a:rPr lang="en-US" altLang="ko-KR" dirty="0"/>
              <a:t>Q-value</a:t>
            </a:r>
            <a:r>
              <a:rPr lang="ko-KR" altLang="en-US" dirty="0"/>
              <a:t>를 두 가지 요소로 분리하여 학습합니다</a:t>
            </a:r>
            <a:r>
              <a:rPr lang="en-US" altLang="ko-KR" dirty="0"/>
              <a:t>. </a:t>
            </a:r>
            <a:r>
              <a:rPr lang="ko-KR" altLang="en-US" dirty="0"/>
              <a:t>첫 번째는 상태의 절대적 크기를 나타내는 </a:t>
            </a:r>
            <a:r>
              <a:rPr lang="en-US" altLang="ko-KR" dirty="0"/>
              <a:t>state-value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두 번째는 특정 행동의 상대적인 가치를 나타내는 </a:t>
            </a:r>
            <a:r>
              <a:rPr lang="en-US" altLang="ko-KR" dirty="0"/>
              <a:t>advantage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이렇게 분리함으로써</a:t>
            </a:r>
            <a:r>
              <a:rPr lang="en-US" altLang="ko-KR" dirty="0"/>
              <a:t>, Dueling DQN</a:t>
            </a:r>
            <a:r>
              <a:rPr lang="ko-KR" altLang="en-US" dirty="0"/>
              <a:t>은 </a:t>
            </a:r>
            <a:r>
              <a:rPr lang="en-US" altLang="ko-KR" dirty="0"/>
              <a:t>Q-value</a:t>
            </a:r>
            <a:r>
              <a:rPr lang="ko-KR" altLang="en-US" dirty="0"/>
              <a:t>의 절대적 크기와 관계없이 더 정확하게 보상을 예측할 수 있게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Dueling DQN</a:t>
            </a:r>
            <a:r>
              <a:rPr lang="ko-KR" altLang="en-US" dirty="0"/>
              <a:t>는 노이즈에 대한 강건성 갖추고 보다 안정적이고 효율적인 학습을 가능하게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9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58284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그룹 12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4" name="직선 연결선 13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8" name="직선 연결선 4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그룹 5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9" name="직선 연결선 5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 6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연결선 6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4" name="직선 연결선 5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그룹 30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32" name="직선 연결선 3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그룹 3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43" name="직선 연결선 4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8" name="직선 연결선 3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4" name="직선 연결선 63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12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B146-D335-4DA5-9826-58595BCDBE2E}" type="datetime4">
              <a:rPr lang="ko-KR" altLang="en-US" noProof="0" smtClean="0"/>
              <a:t>2025년 1월 14일</a:t>
            </a:fld>
            <a:endParaRPr lang="ko-KR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89566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B146-D335-4DA5-9826-58595BCDBE2E}" type="datetime4">
              <a:rPr lang="ko-KR" altLang="en-US" noProof="0" smtClean="0"/>
              <a:t>2025년 1월 14일</a:t>
            </a:fld>
            <a:endParaRPr lang="ko-KR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1978900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B146-D335-4DA5-9826-58595BCDBE2E}" type="datetime4">
              <a:rPr lang="ko-KR" altLang="en-US" noProof="0" smtClean="0"/>
              <a:t>2025년 1월 14일</a:t>
            </a:fld>
            <a:endParaRPr lang="ko-KR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8801668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B146-D335-4DA5-9826-58595BCDBE2E}" type="datetime4">
              <a:rPr lang="ko-KR" altLang="en-US" noProof="0" smtClean="0"/>
              <a:t>2025년 1월 14일</a:t>
            </a:fld>
            <a:endParaRPr lang="ko-KR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0085075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B146-D335-4DA5-9826-58595BCDBE2E}" type="datetime4">
              <a:rPr lang="ko-KR" altLang="en-US" noProof="0" smtClean="0"/>
              <a:t>2025년 1월 14일</a:t>
            </a:fld>
            <a:endParaRPr lang="ko-KR" alt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8813876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B146-D335-4DA5-9826-58595BCDBE2E}" type="datetime4">
              <a:rPr lang="ko-KR" altLang="en-US" noProof="0" smtClean="0"/>
              <a:t>2025년 1월 14일</a:t>
            </a:fld>
            <a:endParaRPr lang="ko-KR" alt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6898184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A5B65E4-62A8-4988-B07B-5D6D443B14ED}" type="datetime4">
              <a:rPr lang="ko-KR" altLang="en-US" smtClean="0"/>
              <a:t>2025년 1월 14일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278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8EB6286-0DE7-4336-9826-977AD102FCF2}" type="datetime4">
              <a:rPr lang="ko-KR" altLang="en-US" noProof="0" smtClean="0"/>
              <a:t>2025년 1월 14일</a:t>
            </a:fld>
            <a:endParaRPr lang="ko-KR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4187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A5419DA-7218-42E5-A443-F000500111E1}" type="datetime4">
              <a:rPr lang="ko-KR" altLang="en-US" noProof="0" smtClean="0"/>
              <a:t>2025년 1월 14일</a:t>
            </a:fld>
            <a:endParaRPr lang="ko-KR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8186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2" name="그룹 21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23" name="직선 연결선 22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57" name="직선 연결선 5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그룹 6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68" name="직선 연결선 6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6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3" name="직선 연결선 6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3" name="직선 연결선 72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25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B146-D335-4DA5-9826-58595BCDBE2E}" type="datetime4">
              <a:rPr lang="ko-KR" altLang="en-US" noProof="0" smtClean="0"/>
              <a:t>2025년 1월 14일</a:t>
            </a:fld>
            <a:endParaRPr lang="ko-KR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0719631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E1FFC-F755-4558-8D3C-A157D1A01A8A}" type="datetime4">
              <a:rPr lang="ko-KR" altLang="en-US" noProof="0" smtClean="0"/>
              <a:t>2025년 1월 14일</a:t>
            </a:fld>
            <a:endParaRPr lang="ko-KR" alt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6330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2A33C0-A4A8-4C90-B6DA-35B8CF58C816}" type="datetime4">
              <a:rPr lang="ko-KR" altLang="en-US" noProof="0" smtClean="0"/>
              <a:t>2025년 1월 14일</a:t>
            </a:fld>
            <a:endParaRPr lang="ko-KR" alt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4413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B146-D335-4DA5-9826-58595BCDBE2E}" type="datetime4">
              <a:rPr lang="ko-KR" altLang="en-US" noProof="0" smtClean="0"/>
              <a:t>2025년 1월 14일</a:t>
            </a:fld>
            <a:endParaRPr lang="ko-KR" alt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354010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196A3-957C-4113-A568-B6ED9AEA3D01}" type="datetime4">
              <a:rPr lang="ko-KR" altLang="en-US" noProof="0" smtClean="0"/>
              <a:t>2025년 1월 14일</a:t>
            </a:fld>
            <a:endParaRPr lang="ko-KR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grpSp>
        <p:nvGrpSpPr>
          <p:cNvPr id="23" name="그룹 22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24" name="직선 연결선 23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그룹 39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58" name="직선 연결선 5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그룹 6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69" name="직선 연결선 6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4" name="직선 연결선 6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42" name="직선 연결선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직사각형 73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5" name="직선 연결선 74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13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3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8BEB146-D335-4DA5-9826-58595BCDBE2E}" type="datetime4">
              <a:rPr lang="ko-KR" altLang="en-US" noProof="0" smtClean="0"/>
              <a:t>2025년 1월 14일</a:t>
            </a:fld>
            <a:endParaRPr lang="ko-KR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grpSp>
        <p:nvGrpSpPr>
          <p:cNvPr id="22" name="그룹 21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23" name="직선 연결선 22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57" name="직선 연결선 5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그룹 6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68" name="직선 연결선 6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6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3" name="직선 연결선 6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3" name="직선 연결선 72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92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  <p:sldLayoutId id="2147483921" r:id="rId12"/>
    <p:sldLayoutId id="2147483922" r:id="rId13"/>
    <p:sldLayoutId id="2147483923" r:id="rId14"/>
    <p:sldLayoutId id="2147483924" r:id="rId15"/>
    <p:sldLayoutId id="2147483925" r:id="rId16"/>
    <p:sldLayoutId id="214748392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7912" y="1129532"/>
            <a:ext cx="10076176" cy="706964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ko-KR" sz="2600" dirty="0">
                <a:solidFill>
                  <a:schemeClr val="bg1"/>
                </a:solidFill>
                <a:latin typeface="맑은 고딕"/>
                <a:ea typeface="맑은 고딕"/>
              </a:rPr>
              <a:t>2024-1</a:t>
            </a:r>
            <a:r>
              <a:rPr lang="ko-KR" altLang="en-US" sz="2600" dirty="0">
                <a:solidFill>
                  <a:schemeClr val="bg1"/>
                </a:solidFill>
                <a:latin typeface="맑은 고딕"/>
                <a:ea typeface="맑은 고딕"/>
              </a:rPr>
              <a:t>학기 창의학기제 최종성과보고</a:t>
            </a:r>
            <a:br>
              <a:rPr lang="ko-KR" altLang="en-US" sz="3200" dirty="0">
                <a:solidFill>
                  <a:schemeClr val="bg1"/>
                </a:solidFill>
                <a:latin typeface="맑은 고딕"/>
                <a:ea typeface="맑은 고딕"/>
              </a:rPr>
            </a:br>
            <a:r>
              <a:rPr lang="ko-KR" altLang="en-US" sz="2000" dirty="0">
                <a:solidFill>
                  <a:schemeClr val="bg1"/>
                </a:solidFill>
                <a:latin typeface="맑은 고딕"/>
                <a:ea typeface="맑은 고딕"/>
              </a:rPr>
              <a:t>창의과제</a:t>
            </a:r>
            <a:r>
              <a:rPr lang="en-US" altLang="ko-KR" sz="2000" dirty="0">
                <a:solidFill>
                  <a:schemeClr val="bg1"/>
                </a:solidFill>
                <a:latin typeface="맑은 고딕"/>
                <a:ea typeface="맑은 고딕"/>
              </a:rPr>
              <a:t>:</a:t>
            </a:r>
            <a:r>
              <a:rPr lang="en-US" altLang="ko-KR" sz="3200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강화학습의 이론적 탐구 및 알고리즘의 실질적 구현을 통한 기법 별 실제 성능 비교 분석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endParaRPr lang="ko-KR" altLang="en-US" sz="320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8528" y="2646392"/>
            <a:ext cx="9601200" cy="32760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과목명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신청 학점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자기주도 창의전공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1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</a:rPr>
              <a:t>지도교수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소속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이현석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교수님</a:t>
            </a:r>
            <a:r>
              <a:rPr lang="en-US" altLang="ko-KR" dirty="0">
                <a:solidFill>
                  <a:schemeClr val="tx1"/>
                </a:solidFill>
              </a:rPr>
              <a:t>(AI </a:t>
            </a:r>
            <a:r>
              <a:rPr lang="ko-KR" altLang="en-US" dirty="0">
                <a:solidFill>
                  <a:schemeClr val="tx1"/>
                </a:solidFill>
              </a:rPr>
              <a:t>로봇학과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</a:rPr>
              <a:t>참여학생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총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명 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dirty="0">
                <a:solidFill>
                  <a:schemeClr val="tx1"/>
                </a:solidFill>
              </a:rPr>
              <a:t>		</a:t>
            </a:r>
            <a:r>
              <a:rPr lang="ko-KR" altLang="en-US" dirty="0">
                <a:solidFill>
                  <a:schemeClr val="tx1"/>
                </a:solidFill>
              </a:rPr>
              <a:t>김지욱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지능기전공학부 </a:t>
            </a:r>
            <a:r>
              <a:rPr lang="ko-KR" altLang="en-US" dirty="0" err="1">
                <a:solidFill>
                  <a:schemeClr val="tx1"/>
                </a:solidFill>
              </a:rPr>
              <a:t>무인이동체공학전공</a:t>
            </a:r>
            <a:r>
              <a:rPr lang="en-US" altLang="ko-KR" dirty="0">
                <a:solidFill>
                  <a:schemeClr val="tx1"/>
                </a:solidFill>
              </a:rPr>
              <a:t>, 22011893) , 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dirty="0">
                <a:solidFill>
                  <a:schemeClr val="tx1"/>
                </a:solidFill>
              </a:rPr>
              <a:t>		</a:t>
            </a:r>
            <a:r>
              <a:rPr lang="ko-KR" altLang="en-US" dirty="0">
                <a:solidFill>
                  <a:schemeClr val="tx1"/>
                </a:solidFill>
              </a:rPr>
              <a:t>이예준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지능기전공학부 스마트기기공학전공</a:t>
            </a:r>
            <a:r>
              <a:rPr lang="en-US" altLang="ko-KR" dirty="0">
                <a:solidFill>
                  <a:schemeClr val="tx1"/>
                </a:solidFill>
              </a:rPr>
              <a:t>, 22011891) ,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		</a:t>
            </a:r>
            <a:r>
              <a:rPr lang="ko-KR" altLang="en-US" dirty="0">
                <a:solidFill>
                  <a:schemeClr val="tx1"/>
                </a:solidFill>
              </a:rPr>
              <a:t>양민서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지능기전공학부 스마트기기공학전공</a:t>
            </a:r>
            <a:r>
              <a:rPr lang="en-US" altLang="ko-KR" dirty="0">
                <a:solidFill>
                  <a:schemeClr val="tx1"/>
                </a:solidFill>
              </a:rPr>
              <a:t>, 22012002)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5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1800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본론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498929"/>
          </a:xfrm>
        </p:spPr>
        <p:txBody>
          <a:bodyPr/>
          <a:lstStyle/>
          <a:p>
            <a:pPr rtl="0">
              <a:lnSpc>
                <a:spcPct val="150000"/>
              </a:lnSpc>
              <a:defRPr/>
            </a:pPr>
            <a:r>
              <a:rPr lang="en-US" altLang="ko-KR" dirty="0">
                <a:latin typeface="맑은 고딕"/>
                <a:ea typeface="맑은 고딕"/>
              </a:rPr>
              <a:t>DQN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>
                <a:latin typeface="맑은 고딕"/>
                <a:ea typeface="맑은 고딕"/>
              </a:rPr>
              <a:t>vs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>
                <a:latin typeface="맑은 고딕"/>
                <a:ea typeface="맑은 고딕"/>
              </a:rPr>
              <a:t>Double DQN vs Dueling DQN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9B9C3A-B592-77C4-3F20-D45DE747C0E0}"/>
              </a:ext>
            </a:extLst>
          </p:cNvPr>
          <p:cNvSpPr txBox="1"/>
          <p:nvPr/>
        </p:nvSpPr>
        <p:spPr>
          <a:xfrm>
            <a:off x="2367153" y="3429000"/>
            <a:ext cx="7836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/>
              <a:t>성능 비교 예제를 통해 </a:t>
            </a:r>
            <a:r>
              <a:rPr lang="en-US" altLang="ko-KR" dirty="0"/>
              <a:t>Double DQN</a:t>
            </a:r>
            <a:r>
              <a:rPr lang="ko-KR" altLang="en-US" dirty="0"/>
              <a:t>의 학습 안정성과</a:t>
            </a:r>
            <a:br>
              <a:rPr lang="en-US" altLang="ko-KR" dirty="0"/>
            </a:br>
            <a:r>
              <a:rPr lang="ko-KR" altLang="en-US" dirty="0"/>
              <a:t>효율적이고 빠른 </a:t>
            </a:r>
            <a:r>
              <a:rPr lang="en-US" altLang="ko-KR" dirty="0"/>
              <a:t>Dueling DQN</a:t>
            </a:r>
            <a:r>
              <a:rPr lang="ko-KR" altLang="en-US" dirty="0"/>
              <a:t>의 학습 효과를 관찰하고자 함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82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최종 결과물 및 성과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54954" y="3022600"/>
            <a:ext cx="9623113" cy="2997200"/>
          </a:xfrm>
        </p:spPr>
        <p:txBody>
          <a:bodyPr/>
          <a:lstStyle/>
          <a:p>
            <a:pPr rtl="0"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Open ai gym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cartpole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환경을 활용하여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DQN, DDQN, Dueling DQN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의 성능을 비교함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rtl="0"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좌우로 움직이는 카트 위의 폴이 쓰러지지 않고 오래 유지하는 것을 목표로 함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rtl="0"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195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스텝 이상 유지한 에피소드를 성공으로 간주함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rtl="0"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10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번 연속 에피소드를 성공하면 학습을 종료함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23C48FA-8F17-3C84-AC34-A3D797B23759}"/>
              </a:ext>
            </a:extLst>
          </p:cNvPr>
          <p:cNvSpPr txBox="1">
            <a:spLocks/>
          </p:cNvSpPr>
          <p:nvPr/>
        </p:nvSpPr>
        <p:spPr>
          <a:xfrm>
            <a:off x="534805" y="2362775"/>
            <a:ext cx="3392662" cy="498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맑은 고딕"/>
                <a:ea typeface="맑은 고딕"/>
              </a:rPr>
              <a:t>Cartpole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최종 결과물 및 성과</a:t>
            </a: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CDACD58F-396E-6017-944A-B76A09DDF3A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21316" y="2656315"/>
          <a:ext cx="9749368" cy="23174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0033">
                  <a:extLst>
                    <a:ext uri="{9D8B030D-6E8A-4147-A177-3AD203B41FA5}">
                      <a16:colId xmlns:a16="http://schemas.microsoft.com/office/drawing/2014/main" val="1462729254"/>
                    </a:ext>
                  </a:extLst>
                </a:gridCol>
                <a:gridCol w="2525184">
                  <a:extLst>
                    <a:ext uri="{9D8B030D-6E8A-4147-A177-3AD203B41FA5}">
                      <a16:colId xmlns:a16="http://schemas.microsoft.com/office/drawing/2014/main" val="991371240"/>
                    </a:ext>
                  </a:extLst>
                </a:gridCol>
                <a:gridCol w="2624667">
                  <a:extLst>
                    <a:ext uri="{9D8B030D-6E8A-4147-A177-3AD203B41FA5}">
                      <a16:colId xmlns:a16="http://schemas.microsoft.com/office/drawing/2014/main" val="1573465499"/>
                    </a:ext>
                  </a:extLst>
                </a:gridCol>
                <a:gridCol w="2639484">
                  <a:extLst>
                    <a:ext uri="{9D8B030D-6E8A-4147-A177-3AD203B41FA5}">
                      <a16:colId xmlns:a16="http://schemas.microsoft.com/office/drawing/2014/main" val="4160466526"/>
                    </a:ext>
                  </a:extLst>
                </a:gridCol>
              </a:tblGrid>
              <a:tr h="34043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DQN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DDQN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Dueling DQN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165385"/>
                  </a:ext>
                </a:extLst>
              </a:tr>
              <a:tr h="340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학습 종료 에피소드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497289"/>
                  </a:ext>
                </a:extLst>
              </a:tr>
              <a:tr h="1585917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/>
                    </a:p>
                    <a:p>
                      <a:pPr algn="ctr" latinLnBrk="1"/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실험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403603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 dirty="0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</a:t>
            </a:r>
            <a:r>
              <a:rPr lang="ko-KR" altLang="en-US" b="1" dirty="0" err="1">
                <a:solidFill>
                  <a:srgbClr val="A6A6A6"/>
                </a:solidFill>
                <a:effectLst/>
              </a:rPr>
              <a:t>세종창의학기제</a:t>
            </a:r>
            <a:endParaRPr lang="en-US" altLang="ko-KR" sz="1800" b="1" dirty="0">
              <a:solidFill>
                <a:srgbClr val="A6A6A6"/>
              </a:solidFill>
              <a:effectLst/>
            </a:endParaRPr>
          </a:p>
        </p:txBody>
      </p:sp>
      <p:pic>
        <p:nvPicPr>
          <p:cNvPr id="13" name="그림 12" descr="양초, 안테나이(가) 표시된 사진&#10;&#10;자동 생성된 설명">
            <a:extLst>
              <a:ext uri="{FF2B5EF4-FFF2-40B4-BE49-F238E27FC236}">
                <a16:creationId xmlns:a16="http://schemas.microsoft.com/office/drawing/2014/main" id="{6C98895F-6C66-8FAC-E8D5-797FDC32B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2" y="3418320"/>
            <a:ext cx="2429932" cy="1504789"/>
          </a:xfrm>
          <a:prstGeom prst="rect">
            <a:avLst/>
          </a:prstGeom>
        </p:spPr>
      </p:pic>
      <p:pic>
        <p:nvPicPr>
          <p:cNvPr id="15" name="그림 14" descr="양초이(가) 표시된 사진&#10;&#10;자동 생성된 설명">
            <a:extLst>
              <a:ext uri="{FF2B5EF4-FFF2-40B4-BE49-F238E27FC236}">
                <a16:creationId xmlns:a16="http://schemas.microsoft.com/office/drawing/2014/main" id="{B31FFCF5-3138-0557-17CF-1A87B74C6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067" y="3418318"/>
            <a:ext cx="2429932" cy="1504789"/>
          </a:xfrm>
          <a:prstGeom prst="rect">
            <a:avLst/>
          </a:prstGeom>
        </p:spPr>
      </p:pic>
      <p:pic>
        <p:nvPicPr>
          <p:cNvPr id="17" name="그림 16" descr="양초이(가) 표시된 사진&#10;&#10;자동 생성된 설명">
            <a:extLst>
              <a:ext uri="{FF2B5EF4-FFF2-40B4-BE49-F238E27FC236}">
                <a16:creationId xmlns:a16="http://schemas.microsoft.com/office/drawing/2014/main" id="{815CDF36-0AD4-A30A-FA72-D7ECB43E1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1632" y="3418317"/>
            <a:ext cx="2429933" cy="1504789"/>
          </a:xfrm>
          <a:prstGeom prst="rect">
            <a:avLst/>
          </a:prstGeom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2B372922-AB2B-01E3-2DBE-E7771289F366}"/>
              </a:ext>
            </a:extLst>
          </p:cNvPr>
          <p:cNvSpPr txBox="1">
            <a:spLocks/>
          </p:cNvSpPr>
          <p:nvPr/>
        </p:nvSpPr>
        <p:spPr>
          <a:xfrm>
            <a:off x="1154954" y="5040920"/>
            <a:ext cx="9623113" cy="1134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Dueling DQN, DDQN,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DQN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 순으로 학습을 완료함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 err="1">
                <a:solidFill>
                  <a:schemeClr val="tx1"/>
                </a:solidFill>
                <a:latin typeface="맑은 고딕"/>
                <a:ea typeface="맑은 고딕"/>
              </a:rPr>
              <a:t>카트폴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 환경은 단순하여 정확한 성능비교를 위해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lunar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Lander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실험을 추가로 진행함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D6941-BD81-C56B-6E99-BD92FA38FF01}"/>
              </a:ext>
            </a:extLst>
          </p:cNvPr>
          <p:cNvSpPr txBox="1">
            <a:spLocks/>
          </p:cNvSpPr>
          <p:nvPr/>
        </p:nvSpPr>
        <p:spPr>
          <a:xfrm>
            <a:off x="534805" y="2106743"/>
            <a:ext cx="3392662" cy="498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맑은 고딕"/>
                <a:ea typeface="맑은 고딕"/>
              </a:rPr>
              <a:t>Cartpole</a:t>
            </a:r>
          </a:p>
        </p:txBody>
      </p:sp>
    </p:spTree>
    <p:extLst>
      <p:ext uri="{BB962C8B-B14F-4D97-AF65-F5344CB8AC3E}">
        <p14:creationId xmlns:p14="http://schemas.microsoft.com/office/powerpoint/2010/main" val="61146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최종 결과물 및 성과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54954" y="3022600"/>
            <a:ext cx="10813889" cy="2997200"/>
          </a:xfrm>
        </p:spPr>
        <p:txBody>
          <a:bodyPr/>
          <a:lstStyle/>
          <a:p>
            <a:pPr rtl="0"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Lunar Lander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환경을 활용하여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DQN, DDQN, Dueling DQN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의 성능을 비교함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rtl="0"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에이전트가 연료를 효율적으로 사용하여 착륙지점에 착륙하는 것을 목표로 함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rtl="0"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랜딩패드에 착륙시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+200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점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/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엔진 발사 프레임 당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-0.3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점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/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충돌 또는 정지 시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-100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점 등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rtl="0"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2000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에피소드 동안 학습 후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5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에피소드 동안 테스트 진행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rtl="0">
              <a:lnSpc>
                <a:spcPct val="150000"/>
              </a:lnSpc>
              <a:defRPr/>
            </a:pPr>
            <a:endParaRPr lang="en-US" altLang="ko-KR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rtl="0">
              <a:lnSpc>
                <a:spcPct val="150000"/>
              </a:lnSpc>
              <a:defRPr/>
            </a:pPr>
            <a:endParaRPr lang="en-US" altLang="ko-KR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F849521-A58C-0E0C-E9AE-400CD2EC0AAE}"/>
              </a:ext>
            </a:extLst>
          </p:cNvPr>
          <p:cNvSpPr txBox="1">
            <a:spLocks/>
          </p:cNvSpPr>
          <p:nvPr/>
        </p:nvSpPr>
        <p:spPr>
          <a:xfrm>
            <a:off x="534805" y="2335349"/>
            <a:ext cx="3392662" cy="498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맑은 고딕"/>
                <a:ea typeface="맑은 고딕"/>
              </a:rPr>
              <a:t>Lunar Lander</a:t>
            </a:r>
          </a:p>
        </p:txBody>
      </p:sp>
    </p:spTree>
    <p:extLst>
      <p:ext uri="{BB962C8B-B14F-4D97-AF65-F5344CB8AC3E}">
        <p14:creationId xmlns:p14="http://schemas.microsoft.com/office/powerpoint/2010/main" val="198619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최종 결과물 및 성과</a:t>
            </a: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CDACD58F-396E-6017-944A-B76A09DDF3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8456118"/>
              </p:ext>
            </p:extLst>
          </p:nvPr>
        </p:nvGraphicFramePr>
        <p:xfrm>
          <a:off x="1221316" y="2654367"/>
          <a:ext cx="9749368" cy="24562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0033">
                  <a:extLst>
                    <a:ext uri="{9D8B030D-6E8A-4147-A177-3AD203B41FA5}">
                      <a16:colId xmlns:a16="http://schemas.microsoft.com/office/drawing/2014/main" val="1462729254"/>
                    </a:ext>
                  </a:extLst>
                </a:gridCol>
                <a:gridCol w="2525184">
                  <a:extLst>
                    <a:ext uri="{9D8B030D-6E8A-4147-A177-3AD203B41FA5}">
                      <a16:colId xmlns:a16="http://schemas.microsoft.com/office/drawing/2014/main" val="991371240"/>
                    </a:ext>
                  </a:extLst>
                </a:gridCol>
                <a:gridCol w="2624667">
                  <a:extLst>
                    <a:ext uri="{9D8B030D-6E8A-4147-A177-3AD203B41FA5}">
                      <a16:colId xmlns:a16="http://schemas.microsoft.com/office/drawing/2014/main" val="1573465499"/>
                    </a:ext>
                  </a:extLst>
                </a:gridCol>
                <a:gridCol w="2639484">
                  <a:extLst>
                    <a:ext uri="{9D8B030D-6E8A-4147-A177-3AD203B41FA5}">
                      <a16:colId xmlns:a16="http://schemas.microsoft.com/office/drawing/2014/main" val="4160466526"/>
                    </a:ext>
                  </a:extLst>
                </a:gridCol>
              </a:tblGrid>
              <a:tr h="38766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DQN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DDQN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Dueling DQN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165385"/>
                  </a:ext>
                </a:extLst>
              </a:tr>
              <a:tr h="387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score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247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280.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497289"/>
                  </a:ext>
                </a:extLst>
              </a:tr>
              <a:tr h="168091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/>
                    </a:p>
                    <a:p>
                      <a:pPr algn="ctr" latinLnBrk="1"/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실험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403603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 dirty="0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</a:t>
            </a:r>
            <a:r>
              <a:rPr lang="ko-KR" altLang="en-US" b="1" dirty="0" err="1">
                <a:solidFill>
                  <a:srgbClr val="A6A6A6"/>
                </a:solidFill>
                <a:effectLst/>
              </a:rPr>
              <a:t>세종창의학기제</a:t>
            </a:r>
            <a:endParaRPr lang="en-US" altLang="ko-KR" sz="1800" b="1" dirty="0">
              <a:solidFill>
                <a:srgbClr val="A6A6A6"/>
              </a:solidFill>
              <a:effectLst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2B372922-AB2B-01E3-2DBE-E7771289F366}"/>
              </a:ext>
            </a:extLst>
          </p:cNvPr>
          <p:cNvSpPr txBox="1">
            <a:spLocks/>
          </p:cNvSpPr>
          <p:nvPr/>
        </p:nvSpPr>
        <p:spPr>
          <a:xfrm>
            <a:off x="772749" y="5370823"/>
            <a:ext cx="10901509" cy="908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Dueling DQN, Double DQN,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DQN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 순으로 점수가 높았음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61D6F6-1779-6499-59AE-C60F7EA719AD}"/>
              </a:ext>
            </a:extLst>
          </p:cNvPr>
          <p:cNvSpPr txBox="1">
            <a:spLocks/>
          </p:cNvSpPr>
          <p:nvPr/>
        </p:nvSpPr>
        <p:spPr>
          <a:xfrm>
            <a:off x="534805" y="2106743"/>
            <a:ext cx="3392662" cy="498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맑은 고딕"/>
                <a:ea typeface="맑은 고딕"/>
              </a:rPr>
              <a:t>Lunar Lander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D2BEE3-F1ED-4446-1EDD-8581DA2DB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922" y="3429000"/>
            <a:ext cx="2506913" cy="16576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7AE2CF-01F7-364F-7429-2B33F3D5F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5963" y="3429000"/>
            <a:ext cx="2554417" cy="16576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01A13D-10E6-EA6F-0258-D03D0CD3C7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3811" y="3429000"/>
            <a:ext cx="2615317" cy="165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2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최종 결과물 및 성과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 dirty="0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</a:t>
            </a:r>
            <a:r>
              <a:rPr lang="ko-KR" altLang="en-US" b="1" dirty="0" err="1">
                <a:solidFill>
                  <a:srgbClr val="A6A6A6"/>
                </a:solidFill>
                <a:effectLst/>
              </a:rPr>
              <a:t>세종창의학기제</a:t>
            </a:r>
            <a:endParaRPr lang="en-US" altLang="ko-KR" sz="1800" b="1" dirty="0">
              <a:solidFill>
                <a:srgbClr val="A6A6A6"/>
              </a:solidFill>
              <a:effectLst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2B372922-AB2B-01E3-2DBE-E7771289F366}"/>
              </a:ext>
            </a:extLst>
          </p:cNvPr>
          <p:cNvSpPr txBox="1">
            <a:spLocks/>
          </p:cNvSpPr>
          <p:nvPr/>
        </p:nvSpPr>
        <p:spPr>
          <a:xfrm>
            <a:off x="977030" y="2830883"/>
            <a:ext cx="7628352" cy="344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/>
                </a:solidFill>
                <a:latin typeface="맑은 고딕"/>
                <a:ea typeface="맑은 고딕"/>
              </a:rPr>
              <a:t>Dueling DQN, Double DQN,</a:t>
            </a:r>
            <a:r>
              <a:rPr lang="ko-KR" altLang="en-US" sz="16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맑은 고딕"/>
                <a:ea typeface="맑은 고딕"/>
              </a:rPr>
              <a:t>DQN</a:t>
            </a:r>
            <a:r>
              <a:rPr lang="ko-KR" altLang="en-US" sz="1600" dirty="0">
                <a:solidFill>
                  <a:schemeClr val="tx1"/>
                </a:solidFill>
                <a:latin typeface="맑은 고딕"/>
                <a:ea typeface="맑은 고딕"/>
              </a:rPr>
              <a:t> 순으로 점수가 높았음</a:t>
            </a:r>
            <a:r>
              <a:rPr lang="en-US" altLang="ko-KR" sz="1600" dirty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/>
                </a:solidFill>
                <a:latin typeface="맑은 고딕"/>
                <a:ea typeface="맑은 고딕"/>
              </a:rPr>
              <a:t>Dueling DQN</a:t>
            </a:r>
            <a:r>
              <a:rPr lang="ko-KR" altLang="en-US" sz="1600" dirty="0">
                <a:solidFill>
                  <a:schemeClr val="tx1"/>
                </a:solidFill>
                <a:latin typeface="맑은 고딕"/>
                <a:ea typeface="맑은 고딕"/>
              </a:rPr>
              <a:t>의 성능은 확연히 </a:t>
            </a:r>
            <a:r>
              <a:rPr lang="en-US" altLang="ko-KR" sz="1600" dirty="0">
                <a:solidFill>
                  <a:schemeClr val="tx1"/>
                </a:solidFill>
                <a:latin typeface="맑은 고딕"/>
                <a:ea typeface="맑은 고딕"/>
              </a:rPr>
              <a:t>DQN</a:t>
            </a:r>
            <a:r>
              <a:rPr lang="ko-KR" altLang="en-US" sz="1600" dirty="0">
                <a:solidFill>
                  <a:schemeClr val="tx1"/>
                </a:solidFill>
                <a:latin typeface="맑은 고딕"/>
                <a:ea typeface="맑은 고딕"/>
              </a:rPr>
              <a:t>과 </a:t>
            </a:r>
            <a:r>
              <a:rPr lang="en-US" altLang="ko-KR" sz="1600" dirty="0">
                <a:solidFill>
                  <a:schemeClr val="tx1"/>
                </a:solidFill>
                <a:latin typeface="맑은 고딕"/>
                <a:ea typeface="맑은 고딕"/>
              </a:rPr>
              <a:t>Double</a:t>
            </a:r>
            <a:r>
              <a:rPr lang="ko-KR" altLang="en-US" sz="16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맑은 고딕"/>
                <a:ea typeface="맑은 고딕"/>
              </a:rPr>
              <a:t>DQN</a:t>
            </a:r>
            <a:r>
              <a:rPr lang="ko-KR" altLang="en-US" sz="1600" dirty="0">
                <a:solidFill>
                  <a:schemeClr val="tx1"/>
                </a:solidFill>
                <a:latin typeface="맑은 고딕"/>
                <a:ea typeface="맑은 고딕"/>
              </a:rPr>
              <a:t>에 비해 좋으며</a:t>
            </a:r>
            <a:r>
              <a:rPr lang="en-US" altLang="ko-KR" sz="1600" dirty="0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  <a:latin typeface="맑은 고딕"/>
                <a:ea typeface="맑은 고딕"/>
              </a:rPr>
              <a:t>높은 </a:t>
            </a:r>
            <a:r>
              <a:rPr lang="en-US" altLang="ko-KR" sz="1600" dirty="0">
                <a:solidFill>
                  <a:schemeClr val="tx1"/>
                </a:solidFill>
                <a:latin typeface="맑은 고딕"/>
                <a:ea typeface="맑은 고딕"/>
              </a:rPr>
              <a:t>score</a:t>
            </a:r>
            <a:r>
              <a:rPr lang="ko-KR" altLang="en-US" sz="1600" dirty="0">
                <a:solidFill>
                  <a:schemeClr val="tx1"/>
                </a:solidFill>
                <a:latin typeface="맑은 고딕"/>
                <a:ea typeface="맑은 고딕"/>
              </a:rPr>
              <a:t>와 적은 </a:t>
            </a:r>
            <a:r>
              <a:rPr lang="en-US" altLang="ko-KR" sz="1600" dirty="0">
                <a:solidFill>
                  <a:schemeClr val="tx1"/>
                </a:solidFill>
                <a:latin typeface="맑은 고딕"/>
                <a:ea typeface="맑은 고딕"/>
              </a:rPr>
              <a:t>step</a:t>
            </a:r>
            <a:r>
              <a:rPr lang="ko-KR" altLang="en-US" sz="1600" dirty="0">
                <a:solidFill>
                  <a:schemeClr val="tx1"/>
                </a:solidFill>
                <a:latin typeface="맑은 고딕"/>
                <a:ea typeface="맑은 고딕"/>
              </a:rPr>
              <a:t>으로 효율적으로 연산함을 보임</a:t>
            </a:r>
            <a:r>
              <a:rPr lang="en-US" altLang="ko-KR" sz="1600" dirty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/>
                </a:solidFill>
                <a:latin typeface="맑은 고딕"/>
                <a:ea typeface="맑은 고딕"/>
              </a:rPr>
              <a:t>DQN</a:t>
            </a:r>
            <a:r>
              <a:rPr lang="ko-KR" altLang="en-US" sz="1600" dirty="0">
                <a:solidFill>
                  <a:schemeClr val="tx1"/>
                </a:solidFill>
                <a:latin typeface="맑은 고딕"/>
                <a:ea typeface="맑은 고딕"/>
              </a:rPr>
              <a:t>에 비해 </a:t>
            </a:r>
            <a:r>
              <a:rPr lang="en-US" altLang="ko-KR" sz="1600" dirty="0">
                <a:solidFill>
                  <a:schemeClr val="tx1"/>
                </a:solidFill>
                <a:latin typeface="맑은 고딕"/>
                <a:ea typeface="맑은 고딕"/>
              </a:rPr>
              <a:t>Double DQN(DDQN)</a:t>
            </a:r>
            <a:r>
              <a:rPr lang="ko-KR" altLang="en-US" sz="1600" dirty="0">
                <a:solidFill>
                  <a:schemeClr val="tx1"/>
                </a:solidFill>
                <a:latin typeface="맑은 고딕"/>
                <a:ea typeface="맑은 고딕"/>
              </a:rPr>
              <a:t>에서는 </a:t>
            </a:r>
            <a:r>
              <a:rPr lang="en-US" altLang="ko-KR" sz="1600" dirty="0">
                <a:solidFill>
                  <a:schemeClr val="tx1"/>
                </a:solidFill>
                <a:latin typeface="맑은 고딕"/>
                <a:ea typeface="맑은 고딕"/>
              </a:rPr>
              <a:t>score</a:t>
            </a:r>
            <a:r>
              <a:rPr lang="ko-KR" altLang="en-US" sz="1600" dirty="0">
                <a:solidFill>
                  <a:schemeClr val="tx1"/>
                </a:solidFill>
                <a:latin typeface="맑은 고딕"/>
                <a:ea typeface="맑은 고딕"/>
              </a:rPr>
              <a:t>의 큰 편차가 없었음</a:t>
            </a:r>
            <a:r>
              <a:rPr lang="en-US" altLang="ko-KR" sz="1600" dirty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tx1"/>
                </a:solidFill>
                <a:latin typeface="맑은 고딕"/>
                <a:ea typeface="맑은 고딕"/>
              </a:rPr>
              <a:t>특정 조건에서 </a:t>
            </a:r>
            <a:r>
              <a:rPr lang="en-US" altLang="ko-KR" sz="1600" dirty="0">
                <a:solidFill>
                  <a:schemeClr val="tx1"/>
                </a:solidFill>
                <a:latin typeface="맑은 고딕"/>
                <a:ea typeface="맑은 고딕"/>
              </a:rPr>
              <a:t>overestimation</a:t>
            </a:r>
            <a:r>
              <a:rPr lang="ko-KR" altLang="en-US" sz="1600" dirty="0">
                <a:solidFill>
                  <a:schemeClr val="tx1"/>
                </a:solidFill>
                <a:latin typeface="맑은 고딕"/>
                <a:ea typeface="맑은 고딕"/>
              </a:rPr>
              <a:t>가 발생하는 </a:t>
            </a:r>
            <a:r>
              <a:rPr lang="en-US" altLang="ko-KR" sz="1600" dirty="0">
                <a:solidFill>
                  <a:schemeClr val="tx1"/>
                </a:solidFill>
                <a:latin typeface="맑은 고딕"/>
                <a:ea typeface="맑은 고딕"/>
              </a:rPr>
              <a:t>DQN</a:t>
            </a:r>
            <a:r>
              <a:rPr lang="ko-KR" altLang="en-US" sz="1600" dirty="0">
                <a:solidFill>
                  <a:schemeClr val="tx1"/>
                </a:solidFill>
                <a:latin typeface="맑은 고딕"/>
                <a:ea typeface="맑은 고딕"/>
              </a:rPr>
              <a:t>과 이를 개선한 </a:t>
            </a:r>
            <a:r>
              <a:rPr lang="en-US" altLang="ko-KR" sz="1600" dirty="0">
                <a:solidFill>
                  <a:schemeClr val="tx1"/>
                </a:solidFill>
                <a:latin typeface="맑은 고딕"/>
                <a:ea typeface="맑은 고딕"/>
              </a:rPr>
              <a:t>DDQN</a:t>
            </a:r>
            <a:r>
              <a:rPr lang="ko-KR" altLang="en-US" sz="1600" dirty="0">
                <a:solidFill>
                  <a:schemeClr val="tx1"/>
                </a:solidFill>
                <a:latin typeface="맑은 고딕"/>
                <a:ea typeface="맑은 고딕"/>
              </a:rPr>
              <a:t>의 강건성을 확인할 수 있었음</a:t>
            </a:r>
            <a:r>
              <a:rPr lang="en-US" altLang="ko-KR" sz="1600" dirty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61D6F6-1779-6499-59AE-C60F7EA719AD}"/>
              </a:ext>
            </a:extLst>
          </p:cNvPr>
          <p:cNvSpPr txBox="1">
            <a:spLocks/>
          </p:cNvSpPr>
          <p:nvPr/>
        </p:nvSpPr>
        <p:spPr>
          <a:xfrm>
            <a:off x="534805" y="2106743"/>
            <a:ext cx="3392662" cy="498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맑은 고딕"/>
                <a:ea typeface="맑은 고딕"/>
              </a:rPr>
              <a:t>Lunar Lander </a:t>
            </a:r>
            <a:r>
              <a:rPr lang="ko-KR" altLang="en-US" dirty="0">
                <a:latin typeface="맑은 고딕"/>
                <a:ea typeface="맑은 고딕"/>
              </a:rPr>
              <a:t>결과 분석</a:t>
            </a:r>
            <a:endParaRPr lang="en-US" altLang="ko-KR" dirty="0">
              <a:latin typeface="맑은 고딕"/>
              <a:ea typeface="맑은 고딕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6241D4A-23EE-497C-99D4-5D69E7E7C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8740" y="1802803"/>
            <a:ext cx="2592562" cy="426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0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>
                <a:latin typeface="맑은 고딕"/>
                <a:ea typeface="맑은 고딕"/>
              </a:rPr>
              <a:t>참여학생별 총 학습시간 및 성과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7660546"/>
              </p:ext>
            </p:extLst>
          </p:nvPr>
        </p:nvGraphicFramePr>
        <p:xfrm>
          <a:off x="1154954" y="2704408"/>
          <a:ext cx="10088779" cy="314885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03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1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2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0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113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8420"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400">
                          <a:latin typeface="맑은 고딕"/>
                          <a:ea typeface="맑은 고딕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학과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학번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400">
                          <a:latin typeface="맑은 고딕"/>
                          <a:ea typeface="맑은 고딕"/>
                        </a:rPr>
                        <a:t>총 학습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400">
                          <a:latin typeface="맑은 고딕"/>
                          <a:ea typeface="맑은 고딕"/>
                        </a:rPr>
                        <a:t>개인 성과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20">
                <a:tc>
                  <a:txBody>
                    <a:bodyPr/>
                    <a:lstStyle/>
                    <a:p>
                      <a:pPr rtl="0">
                        <a:defRPr/>
                      </a:pP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김지욱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지능기전공학부 </a:t>
                      </a:r>
                      <a:br>
                        <a:rPr lang="en-US" altLang="ko-KR" sz="1400" dirty="0">
                          <a:latin typeface="맑은 고딕"/>
                          <a:ea typeface="맑은 고딕"/>
                        </a:rPr>
                      </a:br>
                      <a:r>
                        <a:rPr lang="ko-KR" altLang="en-US" sz="1400" dirty="0" err="1">
                          <a:latin typeface="맑은 고딕"/>
                          <a:ea typeface="맑은 고딕"/>
                        </a:rPr>
                        <a:t>무인이동체공학과</a:t>
                      </a:r>
                      <a:endParaRPr lang="ko-KR" altLang="en-US" sz="14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400" dirty="0">
                          <a:latin typeface="맑은 고딕"/>
                          <a:ea typeface="맑은 고딕"/>
                        </a:rPr>
                        <a:t>22011893</a:t>
                      </a:r>
                      <a:endParaRPr lang="ko-KR" altLang="en-US" sz="14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400" dirty="0">
                          <a:latin typeface="맑은 고딕"/>
                          <a:ea typeface="맑은 고딕"/>
                        </a:rPr>
                        <a:t>90</a:t>
                      </a:r>
                      <a:endParaRPr lang="ko-KR" altLang="en-US" sz="14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400" dirty="0">
                          <a:latin typeface="맑은 고딕"/>
                          <a:ea typeface="맑은 고딕"/>
                        </a:rPr>
                        <a:t>DQN 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알고리즘 및 성능 비교 툴에 대한 이해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6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맑은 고딕"/>
                          <a:ea typeface="맑은 고딕"/>
                        </a:rPr>
                        <a:t>이예준</a:t>
                      </a:r>
                      <a:endParaRPr lang="ko-KR" altLang="en-US" sz="14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지능기전공학부</a:t>
                      </a:r>
                      <a:br>
                        <a:rPr lang="en-US" altLang="ko-KR" sz="1400" dirty="0">
                          <a:latin typeface="맑은 고딕"/>
                          <a:ea typeface="맑은 고딕"/>
                        </a:rPr>
                      </a:b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스마트기기공학전공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/>
                          <a:ea typeface="맑은 고딕"/>
                        </a:rPr>
                        <a:t>22011891</a:t>
                      </a:r>
                      <a:endParaRPr lang="ko-KR" altLang="en-US" sz="14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400" dirty="0">
                          <a:latin typeface="맑은 고딕"/>
                          <a:ea typeface="맑은 고딕"/>
                        </a:rPr>
                        <a:t>90</a:t>
                      </a:r>
                      <a:endParaRPr lang="ko-KR" altLang="en-US" sz="14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/>
                          <a:ea typeface="맑은 고딕"/>
                        </a:rPr>
                        <a:t>DQN 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알고리즘 및 성능 비교 툴에 대한 이해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64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양민서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지능기전공학부</a:t>
                      </a:r>
                      <a:br>
                        <a:rPr lang="en-US" altLang="ko-KR" sz="1400" dirty="0">
                          <a:latin typeface="맑은 고딕"/>
                          <a:ea typeface="맑은 고딕"/>
                        </a:rPr>
                      </a:b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스마트기기공학전공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/>
                          <a:ea typeface="맑은 고딕"/>
                        </a:rPr>
                        <a:t>22012002</a:t>
                      </a:r>
                      <a:endParaRPr lang="ko-KR" altLang="en-US" sz="14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400" dirty="0">
                          <a:latin typeface="맑은 고딕"/>
                          <a:ea typeface="맑은 고딕"/>
                        </a:rPr>
                        <a:t>90</a:t>
                      </a:r>
                      <a:endParaRPr lang="ko-KR" altLang="en-US" sz="14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/>
                          <a:ea typeface="맑은 고딕"/>
                        </a:rPr>
                        <a:t>DQN 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</a:rPr>
                        <a:t>알고리즘 및 성능 비교 툴에 대한 이해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353">
                <a:tc>
                  <a:txBody>
                    <a:bodyPr/>
                    <a:lstStyle/>
                    <a:p>
                      <a:pPr rtl="0">
                        <a:defRPr/>
                      </a:pPr>
                      <a:endParaRPr lang="ko-KR" altLang="en-US" sz="14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endParaRPr lang="ko-KR" altLang="en-US" sz="140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endParaRPr lang="ko-KR" altLang="en-US" sz="140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endParaRPr lang="ko-KR" altLang="en-US" sz="140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endParaRPr lang="ko-KR" altLang="en-US" sz="140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6373">
                <a:tc>
                  <a:txBody>
                    <a:bodyPr/>
                    <a:lstStyle/>
                    <a:p>
                      <a:pPr rtl="0">
                        <a:defRPr/>
                      </a:pPr>
                      <a:endParaRPr lang="ko-KR" altLang="en-US" sz="140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endParaRPr lang="ko-KR" altLang="en-US" sz="140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endParaRPr lang="ko-KR" altLang="en-US" sz="140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endParaRPr lang="ko-KR" altLang="en-US" sz="140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endParaRPr lang="ko-KR" altLang="en-US" sz="1400" dirty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7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>
                <a:latin typeface="맑은 고딕"/>
                <a:ea typeface="맑은 고딕"/>
              </a:rPr>
              <a:t>기대 효과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46446" cy="3416300"/>
          </a:xfrm>
        </p:spPr>
        <p:txBody>
          <a:bodyPr>
            <a:normAutofit/>
          </a:bodyPr>
          <a:lstStyle/>
          <a:p>
            <a:pPr rtl="0">
              <a:lnSpc>
                <a:spcPct val="150000"/>
              </a:lnSpc>
              <a:defRPr/>
            </a:pPr>
            <a:r>
              <a:rPr lang="en-US" altLang="ko-KR" dirty="0">
                <a:latin typeface="맑은 고딕"/>
                <a:ea typeface="맑은 고딕"/>
              </a:rPr>
              <a:t>DQN</a:t>
            </a:r>
            <a:r>
              <a:rPr lang="ko-KR" altLang="en-US" dirty="0">
                <a:latin typeface="맑은 고딕"/>
                <a:ea typeface="맑은 고딕"/>
              </a:rPr>
              <a:t>은 </a:t>
            </a:r>
            <a:r>
              <a:rPr lang="en-US" altLang="ko-KR" dirty="0">
                <a:latin typeface="맑은 고딕"/>
                <a:ea typeface="맑은 고딕"/>
              </a:rPr>
              <a:t>Q value</a:t>
            </a:r>
            <a:r>
              <a:rPr lang="ko-KR" altLang="en-US" dirty="0">
                <a:latin typeface="맑은 고딕"/>
                <a:ea typeface="맑은 고딕"/>
              </a:rPr>
              <a:t>를 </a:t>
            </a:r>
            <a:r>
              <a:rPr lang="en-US" altLang="ko-KR" dirty="0">
                <a:latin typeface="맑은 고딕"/>
                <a:ea typeface="맑은 고딕"/>
              </a:rPr>
              <a:t>overestimate</a:t>
            </a:r>
            <a:r>
              <a:rPr lang="ko-KR" altLang="en-US" dirty="0">
                <a:latin typeface="맑은 고딕"/>
                <a:ea typeface="맑은 고딕"/>
              </a:rPr>
              <a:t>하여 타 알고리즘에 비해 각 실험에 따른 </a:t>
            </a:r>
            <a:r>
              <a:rPr lang="en-US" altLang="ko-KR" dirty="0">
                <a:latin typeface="맑은 고딕"/>
                <a:ea typeface="맑은 고딕"/>
              </a:rPr>
              <a:t>reward</a:t>
            </a:r>
            <a:r>
              <a:rPr lang="ko-KR" altLang="en-US" dirty="0">
                <a:latin typeface="맑은 고딕"/>
                <a:ea typeface="맑은 고딕"/>
              </a:rPr>
              <a:t>의 편차가 큼</a:t>
            </a:r>
            <a:r>
              <a:rPr lang="en-US" altLang="ko-KR" dirty="0">
                <a:latin typeface="맑은 고딕"/>
                <a:ea typeface="맑은 고딕"/>
              </a:rPr>
              <a:t>.</a:t>
            </a:r>
          </a:p>
          <a:p>
            <a:pPr rtl="0">
              <a:lnSpc>
                <a:spcPct val="150000"/>
              </a:lnSpc>
              <a:defRPr/>
            </a:pPr>
            <a:r>
              <a:rPr lang="en-US" altLang="ko-KR" dirty="0">
                <a:latin typeface="맑은 고딕"/>
                <a:ea typeface="맑은 고딕"/>
              </a:rPr>
              <a:t>DDQN</a:t>
            </a:r>
            <a:r>
              <a:rPr lang="ko-KR" altLang="en-US" dirty="0">
                <a:latin typeface="맑은 고딕"/>
                <a:ea typeface="맑은 고딕"/>
              </a:rPr>
              <a:t>은 두 개의 네트워크를 활용하여 </a:t>
            </a:r>
            <a:r>
              <a:rPr lang="en-US" altLang="ko-KR" dirty="0">
                <a:latin typeface="맑은 고딕"/>
                <a:ea typeface="맑은 고딕"/>
              </a:rPr>
              <a:t>DQN</a:t>
            </a:r>
            <a:r>
              <a:rPr lang="ko-KR" altLang="en-US" dirty="0">
                <a:latin typeface="맑은 고딕"/>
                <a:ea typeface="맑은 고딕"/>
              </a:rPr>
              <a:t>의 단점을 보완하여 일관적이고 보다 안정적인 성능을 보임</a:t>
            </a:r>
            <a:r>
              <a:rPr lang="en-US" altLang="ko-KR" dirty="0">
                <a:latin typeface="맑은 고딕"/>
                <a:ea typeface="맑은 고딕"/>
              </a:rPr>
              <a:t>.</a:t>
            </a:r>
          </a:p>
          <a:p>
            <a:pPr rtl="0">
              <a:lnSpc>
                <a:spcPct val="150000"/>
              </a:lnSpc>
              <a:defRPr/>
            </a:pPr>
            <a:r>
              <a:rPr lang="en-US" altLang="ko-KR" dirty="0">
                <a:latin typeface="맑은 고딕"/>
                <a:ea typeface="맑은 고딕"/>
              </a:rPr>
              <a:t>Dueling DQN</a:t>
            </a:r>
            <a:r>
              <a:rPr lang="ko-KR" altLang="en-US" dirty="0">
                <a:latin typeface="맑은 고딕"/>
                <a:ea typeface="맑은 고딕"/>
              </a:rPr>
              <a:t>은 </a:t>
            </a:r>
            <a:r>
              <a:rPr lang="en-US" altLang="ko-KR" dirty="0">
                <a:latin typeface="맑은 고딕"/>
                <a:ea typeface="맑은 고딕"/>
              </a:rPr>
              <a:t>value function</a:t>
            </a:r>
            <a:r>
              <a:rPr lang="ko-KR" altLang="en-US" dirty="0">
                <a:latin typeface="맑은 고딕"/>
                <a:ea typeface="맑은 고딕"/>
              </a:rPr>
              <a:t>과 </a:t>
            </a:r>
            <a:r>
              <a:rPr lang="en-US" altLang="ko-KR" dirty="0">
                <a:latin typeface="맑은 고딕"/>
                <a:ea typeface="맑은 고딕"/>
              </a:rPr>
              <a:t>advantage function</a:t>
            </a:r>
            <a:r>
              <a:rPr lang="ko-KR" altLang="en-US" dirty="0">
                <a:latin typeface="맑은 고딕"/>
                <a:ea typeface="맑은 고딕"/>
              </a:rPr>
              <a:t>으로 </a:t>
            </a:r>
            <a:r>
              <a:rPr lang="en-US" altLang="ko-KR" dirty="0">
                <a:latin typeface="맑은 고딕"/>
                <a:ea typeface="맑은 고딕"/>
              </a:rPr>
              <a:t>Q value</a:t>
            </a:r>
            <a:r>
              <a:rPr lang="ko-KR" altLang="en-US" dirty="0">
                <a:latin typeface="맑은 고딕"/>
                <a:ea typeface="맑은 고딕"/>
              </a:rPr>
              <a:t>를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근사하여 가장 효율적인 학습을 진행하므로 </a:t>
            </a:r>
            <a:r>
              <a:rPr lang="en-US" altLang="ko-KR" dirty="0">
                <a:latin typeface="맑은 고딕"/>
                <a:ea typeface="맑은 고딕"/>
              </a:rPr>
              <a:t>DQN</a:t>
            </a:r>
            <a:r>
              <a:rPr lang="ko-KR" altLang="en-US" dirty="0">
                <a:latin typeface="맑은 고딕"/>
                <a:ea typeface="맑은 고딕"/>
              </a:rPr>
              <a:t>과 </a:t>
            </a:r>
            <a:r>
              <a:rPr lang="en-US" altLang="ko-KR" dirty="0">
                <a:latin typeface="맑은 고딕"/>
                <a:ea typeface="맑은 고딕"/>
              </a:rPr>
              <a:t>DDQN</a:t>
            </a:r>
            <a:r>
              <a:rPr lang="ko-KR" altLang="en-US" dirty="0">
                <a:latin typeface="맑은 고딕"/>
                <a:ea typeface="맑은 고딕"/>
              </a:rPr>
              <a:t>에 비해 우수한 성능을 가짐을 알 수 있음</a:t>
            </a:r>
            <a:r>
              <a:rPr lang="en-US" altLang="ko-KR" dirty="0">
                <a:latin typeface="맑은 고딕"/>
                <a:ea typeface="맑은 고딕"/>
              </a:rPr>
              <a:t>.</a:t>
            </a:r>
          </a:p>
          <a:p>
            <a:pPr rtl="0">
              <a:lnSpc>
                <a:spcPct val="150000"/>
              </a:lnSpc>
              <a:defRPr/>
            </a:pPr>
            <a:endParaRPr lang="en-US" altLang="ko-KR" dirty="0"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>
                <a:latin typeface="맑은 고딕"/>
                <a:ea typeface="맑은 고딕"/>
              </a:rPr>
              <a:t>기대 효과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54954" y="2603500"/>
            <a:ext cx="9882014" cy="3416300"/>
          </a:xfrm>
        </p:spPr>
        <p:txBody>
          <a:bodyPr>
            <a:normAutofit fontScale="92500" lnSpcReduction="20000"/>
          </a:bodyPr>
          <a:lstStyle/>
          <a:p>
            <a:pPr rtl="0">
              <a:lnSpc>
                <a:spcPct val="150000"/>
              </a:lnSpc>
              <a:defRPr/>
            </a:pPr>
            <a:r>
              <a:rPr lang="ko-KR" altLang="en-US" dirty="0">
                <a:latin typeface="맑은 고딕"/>
                <a:ea typeface="맑은 고딕"/>
              </a:rPr>
              <a:t>강화학습 알고리즘에 대한 개념적 이해 뿐 아니라 코드 구현을 통해 심층적 이해를 얻음</a:t>
            </a:r>
            <a:r>
              <a:rPr lang="en-US" altLang="ko-KR" dirty="0">
                <a:latin typeface="맑은 고딕"/>
                <a:ea typeface="맑은 고딕"/>
              </a:rPr>
              <a:t>.</a:t>
            </a:r>
          </a:p>
          <a:p>
            <a:pPr rtl="0">
              <a:lnSpc>
                <a:spcPct val="150000"/>
              </a:lnSpc>
              <a:defRPr/>
            </a:pPr>
            <a:r>
              <a:rPr lang="ko-KR" altLang="en-US" dirty="0">
                <a:latin typeface="맑은 고딕"/>
                <a:ea typeface="맑은 고딕"/>
              </a:rPr>
              <a:t>각 알고리즘의 작동원리</a:t>
            </a:r>
            <a:r>
              <a:rPr lang="en-US" altLang="ko-KR" dirty="0">
                <a:latin typeface="맑은 고딕"/>
                <a:ea typeface="맑은 고딕"/>
              </a:rPr>
              <a:t>, </a:t>
            </a:r>
            <a:r>
              <a:rPr lang="ko-KR" altLang="en-US" dirty="0">
                <a:latin typeface="맑은 고딕"/>
                <a:ea typeface="맑은 고딕"/>
              </a:rPr>
              <a:t>수렴 방식</a:t>
            </a:r>
            <a:r>
              <a:rPr lang="en-US" altLang="ko-KR" dirty="0">
                <a:latin typeface="맑은 고딕"/>
                <a:ea typeface="맑은 고딕"/>
              </a:rPr>
              <a:t>, </a:t>
            </a:r>
            <a:r>
              <a:rPr lang="ko-KR" altLang="en-US" dirty="0" err="1">
                <a:latin typeface="맑은 고딕"/>
                <a:ea typeface="맑은 고딕"/>
              </a:rPr>
              <a:t>하이퍼파라미터의</a:t>
            </a:r>
            <a:r>
              <a:rPr lang="ko-KR" altLang="en-US" dirty="0">
                <a:latin typeface="맑은 고딕"/>
                <a:ea typeface="맑은 고딕"/>
              </a:rPr>
              <a:t> 영향에 대해 이해함</a:t>
            </a:r>
            <a:r>
              <a:rPr lang="en-US" altLang="ko-KR" dirty="0">
                <a:latin typeface="맑은 고딕"/>
                <a:ea typeface="맑은 고딕"/>
              </a:rPr>
              <a:t>.</a:t>
            </a:r>
          </a:p>
          <a:p>
            <a:pPr rtl="0">
              <a:lnSpc>
                <a:spcPct val="150000"/>
              </a:lnSpc>
              <a:defRPr/>
            </a:pPr>
            <a:r>
              <a:rPr lang="ko-KR" altLang="en-US" dirty="0">
                <a:latin typeface="맑은 고딕"/>
                <a:ea typeface="맑은 고딕"/>
              </a:rPr>
              <a:t>프로그래밍 및 실험 설계와 실행에 필요한 능력이 향상됨</a:t>
            </a:r>
            <a:r>
              <a:rPr lang="en-US" altLang="ko-KR" dirty="0">
                <a:latin typeface="맑은 고딕"/>
                <a:ea typeface="맑은 고딕"/>
              </a:rPr>
              <a:t>.</a:t>
            </a:r>
          </a:p>
          <a:p>
            <a:pPr rtl="0">
              <a:lnSpc>
                <a:spcPct val="150000"/>
              </a:lnSpc>
              <a:defRPr/>
            </a:pPr>
            <a:r>
              <a:rPr lang="ko-KR" altLang="en-US" dirty="0">
                <a:latin typeface="맑은 고딕"/>
                <a:ea typeface="맑은 고딕"/>
              </a:rPr>
              <a:t>알고리즘이 동작한 것을 수치화</a:t>
            </a:r>
            <a:r>
              <a:rPr lang="en-US" altLang="ko-KR" dirty="0">
                <a:latin typeface="맑은 고딕"/>
                <a:ea typeface="맑은 고딕"/>
              </a:rPr>
              <a:t>, </a:t>
            </a:r>
            <a:r>
              <a:rPr lang="ko-KR" altLang="en-US" dirty="0">
                <a:latin typeface="맑은 고딕"/>
                <a:ea typeface="맑은 고딕"/>
              </a:rPr>
              <a:t>시각화해 이해함으로써 이론적인 내용을 통계적으로 분석하는 능력을 향상시킴</a:t>
            </a:r>
            <a:r>
              <a:rPr lang="en-US" altLang="ko-KR" dirty="0">
                <a:latin typeface="맑은 고딕"/>
                <a:ea typeface="맑은 고딕"/>
              </a:rPr>
              <a:t>.</a:t>
            </a:r>
          </a:p>
          <a:p>
            <a:pPr rtl="0">
              <a:lnSpc>
                <a:spcPct val="150000"/>
              </a:lnSpc>
              <a:defRPr/>
            </a:pPr>
            <a:r>
              <a:rPr lang="ko-KR" altLang="en-US" dirty="0">
                <a:latin typeface="맑은 고딕"/>
                <a:ea typeface="맑은 고딕"/>
              </a:rPr>
              <a:t>알고리즘의 특성 및 응용 방안을 모색함으로써 추후 실제 응용에서 어떤 방식으로 사용될지에 대해 고려할 수 있고</a:t>
            </a:r>
            <a:r>
              <a:rPr lang="en-US" altLang="ko-KR" dirty="0">
                <a:latin typeface="맑은 고딕"/>
                <a:ea typeface="맑은 고딕"/>
              </a:rPr>
              <a:t>, </a:t>
            </a:r>
            <a:r>
              <a:rPr lang="ko-KR" altLang="en-US" dirty="0">
                <a:latin typeface="맑은 고딕"/>
                <a:ea typeface="맑은 고딕"/>
              </a:rPr>
              <a:t>해결책을 모색함으로써 이에 대한 대처 능력이 향상됨</a:t>
            </a:r>
            <a:r>
              <a:rPr lang="en-US" altLang="ko-KR" dirty="0">
                <a:latin typeface="맑은 고딕"/>
                <a:ea typeface="맑은 고딕"/>
              </a:rPr>
              <a:t>.</a:t>
            </a:r>
          </a:p>
          <a:p>
            <a:pPr rtl="0">
              <a:lnSpc>
                <a:spcPct val="150000"/>
              </a:lnSpc>
              <a:defRPr/>
            </a:pPr>
            <a:r>
              <a:rPr lang="ko-KR" altLang="en-US" dirty="0">
                <a:latin typeface="맑은 고딕"/>
                <a:ea typeface="맑은 고딕"/>
              </a:rPr>
              <a:t>팀 작업을 통해 소통 능력이 향상되었고 효율적으로 팀 프로젝트를 수행하는 법을 모색함</a:t>
            </a:r>
            <a:r>
              <a:rPr lang="en-US" altLang="ko-KR" dirty="0">
                <a:latin typeface="맑은 고딕"/>
                <a:ea typeface="맑은 고딕"/>
              </a:rPr>
              <a:t>.</a:t>
            </a:r>
            <a:endParaRPr lang="ko-KR" altLang="en-US" dirty="0"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8987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lnSpc>
                <a:spcPct val="150000"/>
              </a:lnSpc>
              <a:defRPr/>
            </a:pPr>
            <a:r>
              <a:rPr lang="ko-KR" altLang="en-US" dirty="0">
                <a:latin typeface="맑은 고딕"/>
                <a:ea typeface="맑은 고딕"/>
              </a:rPr>
              <a:t>서론</a:t>
            </a:r>
            <a:endParaRPr lang="en-US" altLang="ko-KR" dirty="0">
              <a:latin typeface="맑은 고딕"/>
              <a:ea typeface="맑은 고딕"/>
            </a:endParaRPr>
          </a:p>
          <a:p>
            <a:pPr rtl="0">
              <a:lnSpc>
                <a:spcPct val="150000"/>
              </a:lnSpc>
              <a:defRPr/>
            </a:pPr>
            <a:r>
              <a:rPr lang="ko-KR" altLang="en-US" dirty="0">
                <a:latin typeface="맑은 고딕"/>
                <a:ea typeface="맑은 고딕"/>
              </a:rPr>
              <a:t>본론</a:t>
            </a:r>
            <a:endParaRPr lang="en-US" altLang="ko-KR" dirty="0">
              <a:latin typeface="맑은 고딕"/>
              <a:ea typeface="맑은 고딕"/>
            </a:endParaRPr>
          </a:p>
          <a:p>
            <a:pPr rtl="0">
              <a:lnSpc>
                <a:spcPct val="150000"/>
              </a:lnSpc>
              <a:defRPr/>
            </a:pPr>
            <a:r>
              <a:rPr lang="ko-KR" altLang="en-US" dirty="0">
                <a:latin typeface="맑은 고딕"/>
                <a:ea typeface="맑은 고딕"/>
              </a:rPr>
              <a:t>성과발표</a:t>
            </a:r>
            <a:endParaRPr lang="en-US" altLang="ko-KR" dirty="0">
              <a:latin typeface="맑은 고딕"/>
              <a:ea typeface="맑은 고딕"/>
            </a:endParaRPr>
          </a:p>
          <a:p>
            <a:pPr rtl="0">
              <a:lnSpc>
                <a:spcPct val="150000"/>
              </a:lnSpc>
              <a:defRPr/>
            </a:pPr>
            <a:r>
              <a:rPr lang="ko-KR" altLang="en-US" dirty="0">
                <a:latin typeface="맑은 고딕"/>
                <a:ea typeface="맑은 고딕"/>
              </a:rPr>
              <a:t>참여학생 별 총 학습시간 및 성과</a:t>
            </a:r>
            <a:endParaRPr lang="en-US" altLang="ko-KR" dirty="0">
              <a:latin typeface="맑은 고딕"/>
              <a:ea typeface="맑은 고딕"/>
            </a:endParaRPr>
          </a:p>
          <a:p>
            <a:pPr rtl="0">
              <a:lnSpc>
                <a:spcPct val="150000"/>
              </a:lnSpc>
              <a:defRPr/>
            </a:pPr>
            <a:r>
              <a:rPr lang="ko-KR" altLang="en-US" dirty="0">
                <a:latin typeface="맑은 고딕"/>
                <a:ea typeface="맑은 고딕"/>
              </a:rPr>
              <a:t>기대효과</a:t>
            </a:r>
            <a:endParaRPr lang="en-US" altLang="ko-KR" dirty="0"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4277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CAA76D-1961-BC91-F74B-3B066591F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FCA61E-A3D8-6F6D-4169-B0BD4BDB9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358099" cy="3416300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DQN:</a:t>
            </a:r>
            <a:r>
              <a:rPr lang="ko-KR" altLang="en-US" dirty="0">
                <a:solidFill>
                  <a:schemeClr val="tx1"/>
                </a:solidFill>
              </a:rPr>
              <a:t> 강화학습과 </a:t>
            </a:r>
            <a:r>
              <a:rPr lang="ko-KR" altLang="en-US" dirty="0" err="1">
                <a:solidFill>
                  <a:schemeClr val="tx1"/>
                </a:solidFill>
              </a:rPr>
              <a:t>딥러닝을</a:t>
            </a:r>
            <a:r>
              <a:rPr lang="ko-KR" altLang="en-US" dirty="0">
                <a:solidFill>
                  <a:schemeClr val="tx1"/>
                </a:solidFill>
              </a:rPr>
              <a:t> 결합한 알고리즘 중 하나로 심층 신경망을 이용하여 </a:t>
            </a:r>
            <a:r>
              <a:rPr lang="en-US" altLang="ko-KR" dirty="0">
                <a:solidFill>
                  <a:schemeClr val="tx1"/>
                </a:solidFill>
              </a:rPr>
              <a:t>Q- function</a:t>
            </a:r>
            <a:r>
              <a:rPr lang="ko-KR" altLang="en-US" dirty="0">
                <a:solidFill>
                  <a:schemeClr val="tx1"/>
                </a:solidFill>
              </a:rPr>
              <a:t>을 </a:t>
            </a:r>
            <a:r>
              <a:rPr lang="ko-KR" altLang="en-US" dirty="0" err="1">
                <a:solidFill>
                  <a:schemeClr val="tx1"/>
                </a:solidFill>
              </a:rPr>
              <a:t>근사시킴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Action</a:t>
            </a:r>
            <a:r>
              <a:rPr lang="ko-KR" altLang="en-US" dirty="0">
                <a:solidFill>
                  <a:schemeClr val="tx1"/>
                </a:solidFill>
              </a:rPr>
              <a:t>을 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highlight>
                  <a:srgbClr val="FCFCFC"/>
                </a:highlight>
                <a:latin typeface="MJXc-TeX-math-Iw"/>
                <a:ea typeface="맑은 고딕" panose="020B0503020000020004" pitchFamily="50" charset="-127"/>
                <a:cs typeface="Times New Roman" panose="02020603050405020304" pitchFamily="18" charset="0"/>
              </a:rPr>
              <a:t>ϵ-</a:t>
            </a:r>
            <a:r>
              <a:rPr lang="en-US" altLang="ko-KR" kern="100" dirty="0">
                <a:solidFill>
                  <a:schemeClr val="tx1"/>
                </a:solidFill>
                <a:highlight>
                  <a:srgbClr val="FCFCFC"/>
                </a:highlight>
                <a:latin typeface="MJXc-TeX-math-Iw"/>
                <a:ea typeface="맑은 고딕" panose="020B0503020000020004" pitchFamily="50" charset="-127"/>
                <a:cs typeface="Times New Roman" panose="02020603050405020304" pitchFamily="18" charset="0"/>
              </a:rPr>
              <a:t>greedy</a:t>
            </a:r>
            <a:r>
              <a:rPr lang="ko-KR" altLang="en-US" kern="100" dirty="0">
                <a:solidFill>
                  <a:schemeClr val="tx1"/>
                </a:solidFill>
                <a:highlight>
                  <a:srgbClr val="FCFCFC"/>
                </a:highlight>
                <a:latin typeface="MJXc-TeX-math-Iw"/>
                <a:ea typeface="맑은 고딕" panose="020B0503020000020004" pitchFamily="50" charset="-127"/>
                <a:cs typeface="Times New Roman" panose="02020603050405020304" pitchFamily="18" charset="0"/>
              </a:rPr>
              <a:t> 전략을 이용하여 선택하고 이를 수행함</a:t>
            </a:r>
            <a:r>
              <a:rPr lang="en-US" altLang="ko-KR" kern="100" dirty="0">
                <a:solidFill>
                  <a:schemeClr val="tx1"/>
                </a:solidFill>
                <a:highlight>
                  <a:srgbClr val="FCFCFC"/>
                </a:highlight>
                <a:latin typeface="MJXc-TeX-math-Iw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kern="100" dirty="0">
                <a:solidFill>
                  <a:schemeClr val="tx1"/>
                </a:solidFill>
                <a:highlight>
                  <a:srgbClr val="FCFCFC"/>
                </a:highlight>
                <a:latin typeface="MJXc-TeX-math-Iw"/>
                <a:ea typeface="맑은 고딕" panose="020B0503020000020004" pitchFamily="50" charset="-127"/>
                <a:cs typeface="Times New Roman" panose="02020603050405020304" pitchFamily="18" charset="0"/>
              </a:rPr>
              <a:t>Experience</a:t>
            </a:r>
            <a:r>
              <a:rPr lang="ko-KR" altLang="en-US" kern="100" dirty="0">
                <a:solidFill>
                  <a:schemeClr val="tx1"/>
                </a:solidFill>
                <a:highlight>
                  <a:srgbClr val="FCFCFC"/>
                </a:highlight>
                <a:latin typeface="MJXc-TeX-math-Iw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>
                <a:solidFill>
                  <a:schemeClr val="tx1"/>
                </a:solidFill>
                <a:highlight>
                  <a:srgbClr val="FCFCFC"/>
                </a:highlight>
                <a:latin typeface="MJXc-TeX-math-Iw"/>
                <a:ea typeface="맑은 고딕" panose="020B0503020000020004" pitchFamily="50" charset="-127"/>
                <a:cs typeface="Times New Roman" panose="02020603050405020304" pitchFamily="18" charset="0"/>
              </a:rPr>
              <a:t>replay</a:t>
            </a:r>
            <a:r>
              <a:rPr lang="ko-KR" altLang="en-US" kern="100" dirty="0">
                <a:solidFill>
                  <a:schemeClr val="tx1"/>
                </a:solidFill>
                <a:highlight>
                  <a:srgbClr val="FCFCFC"/>
                </a:highlight>
                <a:latin typeface="MJXc-TeX-math-Iw"/>
                <a:ea typeface="맑은 고딕" panose="020B0503020000020004" pitchFamily="50" charset="-127"/>
                <a:cs typeface="Times New Roman" panose="02020603050405020304" pitchFamily="18" charset="0"/>
              </a:rPr>
              <a:t>에 새로운 </a:t>
            </a:r>
            <a:r>
              <a:rPr lang="en-US" altLang="ko-KR" kern="100" dirty="0">
                <a:solidFill>
                  <a:schemeClr val="tx1"/>
                </a:solidFill>
                <a:highlight>
                  <a:srgbClr val="FCFCFC"/>
                </a:highlight>
                <a:latin typeface="MJXc-TeX-math-Iw"/>
                <a:ea typeface="맑은 고딕" panose="020B0503020000020004" pitchFamily="50" charset="-127"/>
                <a:cs typeface="Times New Roman" panose="02020603050405020304" pitchFamily="18" charset="0"/>
              </a:rPr>
              <a:t>transition</a:t>
            </a:r>
            <a:r>
              <a:rPr lang="ko-KR" altLang="en-US" kern="100" dirty="0">
                <a:solidFill>
                  <a:schemeClr val="tx1"/>
                </a:solidFill>
                <a:highlight>
                  <a:srgbClr val="FCFCFC"/>
                </a:highlight>
                <a:latin typeface="MJXc-TeX-math-Iw"/>
                <a:ea typeface="맑은 고딕" panose="020B0503020000020004" pitchFamily="50" charset="-127"/>
                <a:cs typeface="Times New Roman" panose="02020603050405020304" pitchFamily="18" charset="0"/>
              </a:rPr>
              <a:t>을 저장하고 랜덤하게 </a:t>
            </a:r>
            <a:r>
              <a:rPr lang="ko-KR" altLang="en-US" kern="100" dirty="0" err="1">
                <a:solidFill>
                  <a:schemeClr val="tx1"/>
                </a:solidFill>
                <a:highlight>
                  <a:srgbClr val="FCFCFC"/>
                </a:highlight>
                <a:latin typeface="MJXc-TeX-math-Iw"/>
                <a:ea typeface="맑은 고딕" panose="020B0503020000020004" pitchFamily="50" charset="-127"/>
                <a:cs typeface="Times New Roman" panose="02020603050405020304" pitchFamily="18" charset="0"/>
              </a:rPr>
              <a:t>샘플링함</a:t>
            </a:r>
            <a:r>
              <a:rPr lang="en-US" altLang="ko-KR" kern="100" dirty="0">
                <a:solidFill>
                  <a:schemeClr val="tx1"/>
                </a:solidFill>
                <a:highlight>
                  <a:srgbClr val="FCFCFC"/>
                </a:highlight>
                <a:latin typeface="MJXc-TeX-math-Iw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Loss function</a:t>
            </a:r>
            <a:r>
              <a:rPr lang="ko-KR" altLang="en-US" dirty="0">
                <a:solidFill>
                  <a:schemeClr val="tx1"/>
                </a:solidFill>
              </a:rPr>
              <a:t>으로 </a:t>
            </a:r>
            <a:r>
              <a:rPr lang="en-US" altLang="ko-KR" dirty="0">
                <a:solidFill>
                  <a:schemeClr val="tx1"/>
                </a:solidFill>
              </a:rPr>
              <a:t>MSE</a:t>
            </a:r>
            <a:r>
              <a:rPr lang="ko-KR" altLang="en-US" dirty="0">
                <a:solidFill>
                  <a:schemeClr val="tx1"/>
                </a:solidFill>
              </a:rPr>
              <a:t>을 사용하고 이를 최소화 하기 위해 </a:t>
            </a:r>
            <a:r>
              <a:rPr lang="ko-KR" altLang="en-US" dirty="0" err="1">
                <a:solidFill>
                  <a:schemeClr val="tx1"/>
                </a:solidFill>
              </a:rPr>
              <a:t>경사하강법을</a:t>
            </a:r>
            <a:r>
              <a:rPr lang="ko-KR" altLang="en-US" dirty="0">
                <a:solidFill>
                  <a:schemeClr val="tx1"/>
                </a:solidFill>
              </a:rPr>
              <a:t> 이용함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그림 4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662A5C0F-A9E2-D8FD-57D9-420E087DF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053" y="2816837"/>
            <a:ext cx="3850104" cy="2466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C90C53-AE40-8EBD-DC87-FAA3FC1E7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605" y="5130967"/>
            <a:ext cx="4424110" cy="56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8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E7A66-25EB-4234-646C-A81F0373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12FAF1-4856-03EE-43F3-012E9891C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5999825" cy="3416300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DDQN: DQN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Q value</a:t>
            </a:r>
            <a:r>
              <a:rPr lang="ko-KR" altLang="en-US" dirty="0">
                <a:solidFill>
                  <a:schemeClr val="tx1"/>
                </a:solidFill>
              </a:rPr>
              <a:t>를 과대평가하는 문제를 해결한 알고리즘으로 두 개의 신경망을 이용함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Actual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Q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network</a:t>
            </a:r>
            <a:r>
              <a:rPr lang="ko-KR" altLang="en-US" dirty="0">
                <a:solidFill>
                  <a:schemeClr val="tx1"/>
                </a:solidFill>
              </a:rPr>
              <a:t>에서 </a:t>
            </a:r>
            <a:r>
              <a:rPr lang="en-US" altLang="ko-KR" dirty="0">
                <a:solidFill>
                  <a:schemeClr val="tx1"/>
                </a:solidFill>
              </a:rPr>
              <a:t>Q value</a:t>
            </a:r>
            <a:r>
              <a:rPr lang="ko-KR" altLang="en-US" dirty="0">
                <a:solidFill>
                  <a:schemeClr val="tx1"/>
                </a:solidFill>
              </a:rPr>
              <a:t>가 최대가 되게 하는 </a:t>
            </a:r>
            <a:r>
              <a:rPr lang="en-US" altLang="ko-KR" dirty="0">
                <a:solidFill>
                  <a:schemeClr val="tx1"/>
                </a:solidFill>
              </a:rPr>
              <a:t>action</a:t>
            </a:r>
            <a:r>
              <a:rPr lang="ko-KR" altLang="en-US" dirty="0">
                <a:solidFill>
                  <a:schemeClr val="tx1"/>
                </a:solidFill>
              </a:rPr>
              <a:t>을 선택하고  </a:t>
            </a:r>
            <a:r>
              <a:rPr lang="en-US" altLang="ko-KR" dirty="0">
                <a:solidFill>
                  <a:schemeClr val="tx1"/>
                </a:solidFill>
              </a:rPr>
              <a:t>target Q network</a:t>
            </a:r>
            <a:r>
              <a:rPr lang="ko-KR" altLang="en-US" dirty="0">
                <a:solidFill>
                  <a:schemeClr val="tx1"/>
                </a:solidFill>
              </a:rPr>
              <a:t>에서 이 때의 </a:t>
            </a:r>
            <a:r>
              <a:rPr lang="en-US" altLang="ko-KR" dirty="0">
                <a:solidFill>
                  <a:schemeClr val="tx1"/>
                </a:solidFill>
              </a:rPr>
              <a:t>action</a:t>
            </a:r>
            <a:r>
              <a:rPr lang="ko-KR" altLang="en-US" dirty="0">
                <a:solidFill>
                  <a:schemeClr val="tx1"/>
                </a:solidFill>
              </a:rPr>
              <a:t>의 가치를 추정함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그림 4" descr="텍스트, 폰트, 라인, 타이포그래피이(가) 표시된 사진&#10;&#10;자동 생성된 설명">
            <a:extLst>
              <a:ext uri="{FF2B5EF4-FFF2-40B4-BE49-F238E27FC236}">
                <a16:creationId xmlns:a16="http://schemas.microsoft.com/office/drawing/2014/main" id="{9DB74D76-BAFD-610F-152F-09AE3FEC7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619" y="4911725"/>
            <a:ext cx="5038725" cy="600075"/>
          </a:xfrm>
          <a:prstGeom prst="rect">
            <a:avLst/>
          </a:prstGeom>
        </p:spPr>
      </p:pic>
      <p:pic>
        <p:nvPicPr>
          <p:cNvPr id="7" name="그림 6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9DA15143-45E1-5D9F-9BF3-3846D985B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779" y="3257383"/>
            <a:ext cx="4411579" cy="165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D2EFD-1FB2-2A9D-577D-2F0DF5B2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58113-3E40-5F65-D57E-FDB73B9A9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6624789" cy="3416300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Dueling DQN: Q value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en-US" altLang="ko-KR" dirty="0">
                <a:solidFill>
                  <a:schemeClr val="tx1"/>
                </a:solidFill>
              </a:rPr>
              <a:t>state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action</a:t>
            </a:r>
            <a:r>
              <a:rPr lang="ko-KR" altLang="en-US" dirty="0">
                <a:solidFill>
                  <a:schemeClr val="tx1"/>
                </a:solidFill>
              </a:rPr>
              <a:t>의 가치를 각각 추정해 더함</a:t>
            </a:r>
            <a:endParaRPr lang="en-US" altLang="ko-K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Value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function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state</a:t>
            </a:r>
            <a:r>
              <a:rPr lang="ko-KR" altLang="en-US" dirty="0">
                <a:solidFill>
                  <a:schemeClr val="tx1"/>
                </a:solidFill>
              </a:rPr>
              <a:t>의 가치를 평가하기 위한 것으로 현 </a:t>
            </a:r>
            <a:r>
              <a:rPr lang="en-US" altLang="ko-KR" dirty="0">
                <a:solidFill>
                  <a:schemeClr val="tx1"/>
                </a:solidFill>
              </a:rPr>
              <a:t>state</a:t>
            </a:r>
            <a:r>
              <a:rPr lang="ko-KR" altLang="en-US" dirty="0">
                <a:solidFill>
                  <a:schemeClr val="tx1"/>
                </a:solidFill>
              </a:rPr>
              <a:t>에서의 </a:t>
            </a:r>
            <a:r>
              <a:rPr lang="en-US" altLang="ko-KR" dirty="0">
                <a:solidFill>
                  <a:schemeClr val="tx1"/>
                </a:solidFill>
              </a:rPr>
              <a:t>action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>
                <a:solidFill>
                  <a:schemeClr val="tx1"/>
                </a:solidFill>
              </a:rPr>
              <a:t>reward </a:t>
            </a:r>
            <a:r>
              <a:rPr lang="ko-KR" altLang="en-US" dirty="0">
                <a:solidFill>
                  <a:schemeClr val="tx1"/>
                </a:solidFill>
              </a:rPr>
              <a:t>평균으로 구함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Advantage function</a:t>
            </a:r>
            <a:r>
              <a:rPr lang="ko-KR" altLang="en-US" dirty="0">
                <a:solidFill>
                  <a:schemeClr val="tx1"/>
                </a:solidFill>
              </a:rPr>
              <a:t>은 현 </a:t>
            </a:r>
            <a:r>
              <a:rPr lang="en-US" altLang="ko-KR" dirty="0">
                <a:solidFill>
                  <a:schemeClr val="tx1"/>
                </a:solidFill>
              </a:rPr>
              <a:t>state</a:t>
            </a:r>
            <a:r>
              <a:rPr lang="ko-KR" altLang="en-US" dirty="0">
                <a:solidFill>
                  <a:schemeClr val="tx1"/>
                </a:solidFill>
              </a:rPr>
              <a:t>에서의 </a:t>
            </a:r>
            <a:r>
              <a:rPr lang="en-US" altLang="ko-KR" dirty="0">
                <a:solidFill>
                  <a:schemeClr val="tx1"/>
                </a:solidFill>
              </a:rPr>
              <a:t>action</a:t>
            </a:r>
            <a:r>
              <a:rPr lang="ko-KR" altLang="en-US" dirty="0">
                <a:solidFill>
                  <a:schemeClr val="tx1"/>
                </a:solidFill>
              </a:rPr>
              <a:t> 중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선택된 </a:t>
            </a:r>
            <a:r>
              <a:rPr lang="en-US" altLang="ko-KR" dirty="0">
                <a:solidFill>
                  <a:schemeClr val="tx1"/>
                </a:solidFill>
              </a:rPr>
              <a:t>action</a:t>
            </a:r>
            <a:r>
              <a:rPr lang="ko-KR" altLang="en-US" dirty="0">
                <a:solidFill>
                  <a:schemeClr val="tx1"/>
                </a:solidFill>
              </a:rPr>
              <a:t>의 가치를 평가함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339BFC03-5050-5022-4EE8-A34EFE562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744" y="3073067"/>
            <a:ext cx="3523171" cy="18197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E7D4A7-1C8F-9D76-9C39-7968CD689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585" y="3267075"/>
            <a:ext cx="250507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9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본론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805" y="2274454"/>
            <a:ext cx="8145899" cy="3407833"/>
          </a:xfrm>
        </p:spPr>
        <p:txBody>
          <a:bodyPr>
            <a:normAutofit/>
          </a:bodyPr>
          <a:lstStyle/>
          <a:p>
            <a:pPr rtl="0">
              <a:lnSpc>
                <a:spcPct val="150000"/>
              </a:lnSpc>
              <a:defRPr/>
            </a:pPr>
            <a:r>
              <a:rPr lang="en-US" altLang="ko-KR" dirty="0">
                <a:latin typeface="+mn-ea"/>
              </a:rPr>
              <a:t>DQN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vs Double DQN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+mn-ea"/>
              </a:rPr>
              <a:t>True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+mn-ea"/>
              </a:rPr>
              <a:t>value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+mn-ea"/>
              </a:rPr>
              <a:t>function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+mn-ea"/>
              </a:rPr>
              <a:t>을 세가지 형태로 제시</a:t>
            </a:r>
            <a:endParaRPr lang="en-US" altLang="ko-KR" sz="15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kern="0" dirty="0">
                <a:solidFill>
                  <a:srgbClr val="000000"/>
                </a:solidFill>
                <a:latin typeface="+mn-ea"/>
              </a:rPr>
              <a:t>첫번째</a:t>
            </a:r>
            <a:r>
              <a:rPr lang="en-US" altLang="ko-KR" sz="15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500" kern="0" dirty="0">
                <a:solidFill>
                  <a:srgbClr val="000000"/>
                </a:solidFill>
                <a:latin typeface="+mn-ea"/>
              </a:rPr>
              <a:t>두번째 그래프는 </a:t>
            </a:r>
            <a:r>
              <a:rPr lang="en-US" altLang="ko-KR" sz="1500" kern="0" dirty="0">
                <a:solidFill>
                  <a:srgbClr val="000000"/>
                </a:solidFill>
                <a:latin typeface="+mn-ea"/>
              </a:rPr>
              <a:t>sample state</a:t>
            </a:r>
            <a:r>
              <a:rPr lang="ko-KR" altLang="en-US" sz="1500" kern="0" dirty="0">
                <a:solidFill>
                  <a:srgbClr val="000000"/>
                </a:solidFill>
                <a:latin typeface="+mn-ea"/>
              </a:rPr>
              <a:t>를 모두 맞추지 못함</a:t>
            </a:r>
            <a:r>
              <a:rPr lang="en-US" altLang="ko-KR" sz="1500" kern="0" dirty="0">
                <a:solidFill>
                  <a:srgbClr val="000000"/>
                </a:solidFill>
                <a:latin typeface="+mn-ea"/>
              </a:rPr>
              <a:t> (</a:t>
            </a:r>
            <a:r>
              <a:rPr lang="ko-KR" altLang="en-US" sz="1500" kern="0" dirty="0">
                <a:solidFill>
                  <a:srgbClr val="000000"/>
                </a:solidFill>
                <a:latin typeface="+mn-ea"/>
              </a:rPr>
              <a:t>부정확함</a:t>
            </a:r>
            <a:r>
              <a:rPr lang="en-US" altLang="ko-KR" sz="1500" kern="0" dirty="0">
                <a:solidFill>
                  <a:srgbClr val="000000"/>
                </a:solidFill>
                <a:latin typeface="+mn-ea"/>
              </a:rPr>
              <a:t>)</a:t>
            </a:r>
            <a:endParaRPr lang="en-US" altLang="ko-KR" sz="15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+mn-ea"/>
              </a:rPr>
              <a:t>훨씬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+mn-ea"/>
              </a:rPr>
              <a:t>flexible(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+mn-ea"/>
              </a:rPr>
              <a:t>고차원의 그래프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+mn-ea"/>
              </a:rPr>
              <a:t>한 형태를 띄는 그래프이지만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+mn-ea"/>
              </a:rPr>
              <a:t>,</a:t>
            </a: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500" kern="0" dirty="0">
                <a:solidFill>
                  <a:srgbClr val="000000"/>
                </a:solidFill>
                <a:latin typeface="+mn-ea"/>
              </a:rPr>
              <a:t>  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+mn-ea"/>
              </a:rPr>
              <a:t>sampled states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+mn-ea"/>
              </a:rPr>
              <a:t>가 아닌 곳에서는 더 높은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+mn-ea"/>
              </a:rPr>
              <a:t>estimation error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+mn-ea"/>
              </a:rPr>
              <a:t>를 야기함</a:t>
            </a:r>
            <a:endParaRPr lang="en-US" altLang="ko-KR" sz="1500" kern="0" dirty="0">
              <a:solidFill>
                <a:srgbClr val="000000"/>
              </a:solidFill>
              <a:latin typeface="+mn-ea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kern="0" dirty="0">
                <a:solidFill>
                  <a:srgbClr val="000000"/>
                </a:solidFill>
                <a:latin typeface="+mn-ea"/>
              </a:rPr>
              <a:t>즉</a:t>
            </a:r>
            <a:r>
              <a:rPr lang="en-US" altLang="ko-KR" sz="1500" kern="0" dirty="0">
                <a:solidFill>
                  <a:srgbClr val="000000"/>
                </a:solidFill>
                <a:latin typeface="+mn-ea"/>
              </a:rPr>
              <a:t>, Unsampled</a:t>
            </a:r>
            <a:r>
              <a:rPr lang="ko-KR" altLang="en-US" sz="15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+mn-ea"/>
              </a:rPr>
              <a:t>state</a:t>
            </a:r>
            <a:r>
              <a:rPr lang="ko-KR" altLang="en-US" sz="1500" kern="0" dirty="0">
                <a:solidFill>
                  <a:srgbClr val="000000"/>
                </a:solidFill>
                <a:latin typeface="+mn-ea"/>
              </a:rPr>
              <a:t>에서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+mn-ea"/>
              </a:rPr>
              <a:t>overestimation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+mn-ea"/>
              </a:rPr>
              <a:t>을 초래함</a:t>
            </a:r>
            <a:endParaRPr lang="en-US" altLang="ko-KR" sz="15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kern="0" dirty="0">
                <a:solidFill>
                  <a:srgbClr val="000000"/>
                </a:solidFill>
                <a:latin typeface="+mn-ea"/>
              </a:rPr>
              <a:t>DDQN</a:t>
            </a:r>
            <a:r>
              <a:rPr lang="ko-KR" altLang="en-US" sz="1500" kern="0" dirty="0">
                <a:solidFill>
                  <a:srgbClr val="000000"/>
                </a:solidFill>
                <a:latin typeface="+mn-ea"/>
              </a:rPr>
              <a:t>은 </a:t>
            </a:r>
            <a:r>
              <a:rPr lang="en-US" altLang="ko-KR" sz="1500" kern="0" dirty="0">
                <a:solidFill>
                  <a:srgbClr val="000000"/>
                </a:solidFill>
                <a:latin typeface="+mn-ea"/>
              </a:rPr>
              <a:t>DQN</a:t>
            </a:r>
            <a:r>
              <a:rPr lang="ko-KR" altLang="en-US" sz="1500" kern="0" dirty="0">
                <a:solidFill>
                  <a:srgbClr val="000000"/>
                </a:solidFill>
                <a:latin typeface="+mn-ea"/>
              </a:rPr>
              <a:t>보다 항상 작은 </a:t>
            </a:r>
            <a:r>
              <a:rPr lang="en-US" altLang="ko-KR" sz="1500" kern="0" dirty="0">
                <a:solidFill>
                  <a:srgbClr val="000000"/>
                </a:solidFill>
                <a:latin typeface="+mn-ea"/>
              </a:rPr>
              <a:t>bias</a:t>
            </a:r>
            <a:r>
              <a:rPr lang="ko-KR" altLang="en-US" sz="1500" kern="0" dirty="0">
                <a:solidFill>
                  <a:srgbClr val="000000"/>
                </a:solidFill>
                <a:latin typeface="+mn-ea"/>
              </a:rPr>
              <a:t>값을 가짐 </a:t>
            </a:r>
            <a:r>
              <a:rPr lang="en-US" altLang="ko-KR" sz="1500" kern="0" dirty="0">
                <a:solidFill>
                  <a:srgbClr val="000000"/>
                </a:solidFill>
                <a:latin typeface="+mn-ea"/>
              </a:rPr>
              <a:t>(overestimate</a:t>
            </a:r>
            <a:r>
              <a:rPr lang="ko-KR" altLang="en-US" sz="1500" kern="0" dirty="0">
                <a:solidFill>
                  <a:srgbClr val="000000"/>
                </a:solidFill>
                <a:latin typeface="+mn-ea"/>
              </a:rPr>
              <a:t>를 줄임</a:t>
            </a:r>
            <a:r>
              <a:rPr lang="en-US" altLang="ko-KR" sz="1500" kern="0" dirty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15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ko-KR" altLang="en-US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6CED1F0-01FE-FAFD-B46E-62B9F418F3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369"/>
          <a:stretch/>
        </p:blipFill>
        <p:spPr>
          <a:xfrm>
            <a:off x="8951874" y="2294208"/>
            <a:ext cx="2357394" cy="360987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17CD03-CB46-72B4-BDFC-FB33679AB735}"/>
              </a:ext>
            </a:extLst>
          </p:cNvPr>
          <p:cNvSpPr txBox="1"/>
          <p:nvPr/>
        </p:nvSpPr>
        <p:spPr>
          <a:xfrm>
            <a:off x="2226480" y="5882061"/>
            <a:ext cx="9571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Hado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van Hasselt and Arthur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Guez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and David Silver,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『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Deep Reinforcement Learning with Double Q-learning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』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, Google DeepMind, 8Dec2015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AD3E1F-C6E1-E044-3AEA-06C755424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1815" y="2413745"/>
            <a:ext cx="3312866" cy="333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본론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5851" y="2433462"/>
            <a:ext cx="6811265" cy="3719432"/>
          </a:xfrm>
        </p:spPr>
        <p:txBody>
          <a:bodyPr/>
          <a:lstStyle/>
          <a:p>
            <a:pPr rtl="0">
              <a:lnSpc>
                <a:spcPct val="150000"/>
              </a:lnSpc>
              <a:defRPr/>
            </a:pPr>
            <a:r>
              <a:rPr lang="en-US" altLang="ko-KR" dirty="0">
                <a:latin typeface="+mn-ea"/>
              </a:rPr>
              <a:t>DQN vs Double DQN</a:t>
            </a:r>
          </a:p>
          <a:p>
            <a:pPr marL="0" indent="0" rtl="0">
              <a:lnSpc>
                <a:spcPct val="150000"/>
              </a:lnSpc>
              <a:buNone/>
              <a:defRPr/>
            </a:pPr>
            <a:r>
              <a:rPr lang="en-US" altLang="ko-KR" dirty="0">
                <a:latin typeface="+mn-ea"/>
              </a:rPr>
              <a:t>  </a:t>
            </a:r>
            <a:r>
              <a:rPr lang="en-US" altLang="ko-KR" sz="1600" dirty="0">
                <a:latin typeface="+mn-ea"/>
              </a:rPr>
              <a:t>- Atari game</a:t>
            </a:r>
            <a:r>
              <a:rPr lang="ko-KR" altLang="en-US" sz="1600" dirty="0">
                <a:latin typeface="+mn-ea"/>
              </a:rPr>
              <a:t>중 </a:t>
            </a:r>
            <a:r>
              <a:rPr lang="en-US" altLang="ko-KR" sz="1600" dirty="0">
                <a:latin typeface="+mn-ea"/>
              </a:rPr>
              <a:t>6</a:t>
            </a:r>
            <a:r>
              <a:rPr lang="ko-KR" altLang="en-US" sz="1600" dirty="0">
                <a:latin typeface="+mn-ea"/>
              </a:rPr>
              <a:t>개의 </a:t>
            </a:r>
            <a:r>
              <a:rPr lang="en-US" altLang="ko-KR" sz="1600" dirty="0">
                <a:latin typeface="+mn-ea"/>
              </a:rPr>
              <a:t>game</a:t>
            </a:r>
            <a:r>
              <a:rPr lang="ko-KR" altLang="en-US" sz="1600" dirty="0">
                <a:latin typeface="+mn-ea"/>
              </a:rPr>
              <a:t>으로 성능을 비교</a:t>
            </a:r>
            <a:endParaRPr lang="en-US" altLang="ko-KR" sz="1600" dirty="0">
              <a:latin typeface="+mn-ea"/>
            </a:endParaRPr>
          </a:p>
          <a:p>
            <a:pPr lvl="1" indent="-342900" algn="just" fontAlgn="base">
              <a:lnSpc>
                <a:spcPct val="16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+mn-ea"/>
              </a:rPr>
              <a:t>DQN</a:t>
            </a:r>
            <a:r>
              <a:rPr lang="ko-KR" altLang="en-US" sz="1500" kern="0" dirty="0">
                <a:solidFill>
                  <a:srgbClr val="000000"/>
                </a:solidFill>
                <a:latin typeface="+mn-ea"/>
              </a:rPr>
              <a:t>의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500" kern="0" dirty="0">
                <a:solidFill>
                  <a:srgbClr val="000000"/>
                </a:solidFill>
                <a:latin typeface="+mn-ea"/>
              </a:rPr>
              <a:t>estimate</a:t>
            </a:r>
            <a:r>
              <a:rPr lang="ko-KR" altLang="en-US" sz="1500" kern="0" dirty="0">
                <a:solidFill>
                  <a:srgbClr val="000000"/>
                </a:solidFill>
                <a:latin typeface="+mn-ea"/>
              </a:rPr>
              <a:t>가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+mn-ea"/>
              </a:rPr>
              <a:t>true value(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+mn-ea"/>
              </a:rPr>
              <a:t>빨간 실선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+mn-ea"/>
              </a:rPr>
              <a:t>에서 더 멀게 수렴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+mn-ea"/>
              </a:rPr>
              <a:t>,</a:t>
            </a:r>
            <a:r>
              <a:rPr lang="en-US" altLang="ko-KR" sz="1500" kern="0" dirty="0">
                <a:solidFill>
                  <a:srgbClr val="000000"/>
                </a:solidFill>
                <a:latin typeface="+mn-ea"/>
              </a:rPr>
              <a:t>                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+mn-ea"/>
              </a:rPr>
              <a:t>Double DQN</a:t>
            </a:r>
            <a:r>
              <a:rPr lang="ko-KR" altLang="en-US" sz="1500" kern="0" dirty="0">
                <a:solidFill>
                  <a:srgbClr val="000000"/>
                </a:solidFill>
                <a:latin typeface="+mn-ea"/>
              </a:rPr>
              <a:t>의 </a:t>
            </a:r>
            <a:r>
              <a:rPr lang="en-US" altLang="ko-KR" sz="1500" kern="0" dirty="0">
                <a:solidFill>
                  <a:srgbClr val="000000"/>
                </a:solidFill>
                <a:latin typeface="+mn-ea"/>
              </a:rPr>
              <a:t>estimate</a:t>
            </a:r>
            <a:r>
              <a:rPr lang="ko-KR" altLang="en-US" sz="1500" kern="0" dirty="0">
                <a:solidFill>
                  <a:srgbClr val="000000"/>
                </a:solidFill>
                <a:latin typeface="+mn-ea"/>
              </a:rPr>
              <a:t>가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+mn-ea"/>
              </a:rPr>
              <a:t>true value(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+mn-ea"/>
              </a:rPr>
              <a:t>파란 실선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+mn-ea"/>
              </a:rPr>
              <a:t>에 가깝게 수렴</a:t>
            </a:r>
          </a:p>
          <a:p>
            <a:pPr lvl="1" indent="-342900" algn="just" fontAlgn="base">
              <a:lnSpc>
                <a:spcPct val="16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+mn-ea"/>
              </a:rPr>
              <a:t>score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+mn-ea"/>
              </a:rPr>
              <a:t>그래프에서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+mn-ea"/>
              </a:rPr>
              <a:t>Double DQN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+mn-ea"/>
              </a:rPr>
              <a:t>이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+mn-ea"/>
              </a:rPr>
              <a:t>DQN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+mn-ea"/>
              </a:rPr>
              <a:t>보다 점수가 높게 나옴</a:t>
            </a:r>
          </a:p>
          <a:p>
            <a:pPr algn="just" fontAlgn="base">
              <a:lnSpc>
                <a:spcPct val="16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ko-KR" sz="16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ko-KR" altLang="en-US" sz="1500" kern="0" dirty="0">
                <a:solidFill>
                  <a:srgbClr val="000000"/>
                </a:solidFill>
                <a:latin typeface="+mn-ea"/>
              </a:rPr>
              <a:t>결론</a:t>
            </a:r>
            <a:r>
              <a:rPr lang="en-US" altLang="ko-KR" sz="1500" kern="0" dirty="0">
                <a:solidFill>
                  <a:srgbClr val="000000"/>
                </a:solidFill>
                <a:latin typeface="+mn-ea"/>
              </a:rPr>
              <a:t>: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+mn-ea"/>
              </a:rPr>
              <a:t>DDQN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+mn-ea"/>
              </a:rPr>
              <a:t>이 정확한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+mn-ea"/>
              </a:rPr>
              <a:t>value estimate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+mn-ea"/>
              </a:rPr>
              <a:t>와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+mn-ea"/>
              </a:rPr>
              <a:t>더 좋은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+mn-ea"/>
              </a:rPr>
              <a:t>policy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+mn-ea"/>
              </a:rPr>
              <a:t>를 제공함</a:t>
            </a: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ko-KR" altLang="en-US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 dirty="0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</a:t>
            </a:r>
            <a:r>
              <a:rPr lang="ko-KR" altLang="en-US" b="1" dirty="0" err="1">
                <a:solidFill>
                  <a:srgbClr val="A6A6A6"/>
                </a:solidFill>
                <a:effectLst/>
              </a:rPr>
              <a:t>세종창의학기제</a:t>
            </a:r>
            <a:endParaRPr lang="en-US" altLang="ko-KR" sz="1800" b="1" dirty="0">
              <a:solidFill>
                <a:srgbClr val="A6A6A6"/>
              </a:solidFill>
              <a:effectLst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5C634A9-BE4E-980F-D38E-DE50E13E7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274" y="2284603"/>
            <a:ext cx="5039579" cy="364930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2B6CA6E-E985-3DFB-9DDF-0AE9507DECDC}"/>
              </a:ext>
            </a:extLst>
          </p:cNvPr>
          <p:cNvSpPr/>
          <p:nvPr/>
        </p:nvSpPr>
        <p:spPr>
          <a:xfrm>
            <a:off x="11184443" y="3211346"/>
            <a:ext cx="890409" cy="27699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3A50B8-8B8A-5E27-D61A-B5B389401418}"/>
              </a:ext>
            </a:extLst>
          </p:cNvPr>
          <p:cNvSpPr/>
          <p:nvPr/>
        </p:nvSpPr>
        <p:spPr>
          <a:xfrm>
            <a:off x="7228395" y="5129231"/>
            <a:ext cx="129156" cy="43872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570741-852F-21CC-EB82-B7008618627D}"/>
              </a:ext>
            </a:extLst>
          </p:cNvPr>
          <p:cNvSpPr txBox="1"/>
          <p:nvPr/>
        </p:nvSpPr>
        <p:spPr>
          <a:xfrm>
            <a:off x="2226480" y="5882061"/>
            <a:ext cx="9571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Hado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van Hasselt and Arthur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Guez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and David Silver,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『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Deep Reinforcement Learning with Double Q-learning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』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, Google DeepMind, 8Dec2015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63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본론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7141" y="2359660"/>
            <a:ext cx="7082394" cy="3936203"/>
          </a:xfrm>
        </p:spPr>
        <p:txBody>
          <a:bodyPr>
            <a:normAutofit/>
          </a:bodyPr>
          <a:lstStyle/>
          <a:p>
            <a:pPr rtl="0">
              <a:lnSpc>
                <a:spcPct val="150000"/>
              </a:lnSpc>
              <a:defRPr/>
            </a:pPr>
            <a:r>
              <a:rPr lang="en-US" altLang="ko-KR" dirty="0">
                <a:latin typeface="맑은 고딕"/>
                <a:ea typeface="맑은 고딕"/>
              </a:rPr>
              <a:t>DQN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>
                <a:latin typeface="맑은 고딕"/>
                <a:ea typeface="맑은 고딕"/>
              </a:rPr>
              <a:t>vs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>
                <a:latin typeface="맑은 고딕"/>
                <a:ea typeface="맑은 고딕"/>
              </a:rPr>
              <a:t>Dueling DQN</a:t>
            </a:r>
          </a:p>
          <a:p>
            <a:pPr marL="6858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Action</a:t>
            </a:r>
            <a:r>
              <a:rPr lang="ko-KR" altLang="en-US" dirty="0"/>
              <a:t>이 환경에 영향을 주지 않는 상황에서 </a:t>
            </a:r>
            <a:r>
              <a:rPr lang="en-US" altLang="ko-KR" dirty="0"/>
              <a:t>state-value</a:t>
            </a:r>
            <a:r>
              <a:rPr lang="ko-KR" altLang="en-US" dirty="0"/>
              <a:t>와 </a:t>
            </a:r>
            <a:r>
              <a:rPr lang="en-US" altLang="ko-KR" dirty="0"/>
              <a:t>advantage</a:t>
            </a:r>
            <a:r>
              <a:rPr lang="ko-KR" altLang="en-US" dirty="0"/>
              <a:t>의 역할을 확인</a:t>
            </a:r>
            <a:endParaRPr lang="en-US" altLang="ko-KR" dirty="0"/>
          </a:p>
          <a:p>
            <a:pPr marL="6858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위쪽 실험 </a:t>
            </a:r>
            <a:r>
              <a:rPr lang="en-US" altLang="ko-KR" dirty="0"/>
              <a:t>: agent</a:t>
            </a:r>
            <a:r>
              <a:rPr lang="ko-KR" altLang="en-US" dirty="0"/>
              <a:t>가 어떤 </a:t>
            </a:r>
            <a:r>
              <a:rPr lang="en-US" altLang="ko-KR" dirty="0"/>
              <a:t>action</a:t>
            </a:r>
            <a:r>
              <a:rPr lang="ko-KR" altLang="en-US" dirty="0"/>
              <a:t>을 취해도 얻는 보상이 같음</a:t>
            </a:r>
            <a:endParaRPr lang="en-US" altLang="ko-KR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Advantage </a:t>
            </a:r>
            <a:r>
              <a:rPr lang="ko-KR" altLang="en-US" dirty="0"/>
              <a:t>부분이 비활성화 </a:t>
            </a:r>
            <a:r>
              <a:rPr lang="en-US" altLang="ko-KR" dirty="0"/>
              <a:t>&amp; state-value</a:t>
            </a:r>
            <a:r>
              <a:rPr lang="ko-KR" altLang="en-US" dirty="0"/>
              <a:t>에 집중</a:t>
            </a:r>
            <a:endParaRPr lang="en-US" altLang="ko-KR" dirty="0"/>
          </a:p>
          <a:p>
            <a:pPr marL="6858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아래쪽 실험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/>
              <a:t>action</a:t>
            </a:r>
            <a:r>
              <a:rPr lang="ko-KR" altLang="en-US" dirty="0"/>
              <a:t>에 따라 얻는 보상이 달라짐</a:t>
            </a:r>
            <a:endParaRPr lang="en-US" altLang="ko-KR" dirty="0"/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Advantage </a:t>
            </a:r>
            <a:r>
              <a:rPr lang="ko-KR" altLang="en-US" dirty="0"/>
              <a:t>부분이 활성화됨</a:t>
            </a:r>
            <a:endParaRPr lang="en-US" altLang="ko-KR" dirty="0"/>
          </a:p>
          <a:p>
            <a:pPr marL="6858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→</a:t>
            </a:r>
            <a:r>
              <a:rPr lang="en-US" altLang="ko-KR" dirty="0"/>
              <a:t> Dueling architecture</a:t>
            </a:r>
            <a:r>
              <a:rPr lang="ko-KR" altLang="en-US" dirty="0"/>
              <a:t>의 효율성을 보여줌</a:t>
            </a:r>
            <a:endParaRPr lang="en-US" altLang="ko-KR" dirty="0"/>
          </a:p>
          <a:p>
            <a:pPr lvl="1">
              <a:lnSpc>
                <a:spcPct val="150000"/>
              </a:lnSpc>
              <a:defRPr/>
            </a:pPr>
            <a:endParaRPr lang="en-US" altLang="ko-KR" dirty="0"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C4C6A6-C871-B179-6173-DD0C52E10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773" y="2296046"/>
            <a:ext cx="2527848" cy="345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2B048D-AD3C-B98E-5D74-B1ECE9EA9C26}"/>
              </a:ext>
            </a:extLst>
          </p:cNvPr>
          <p:cNvSpPr txBox="1"/>
          <p:nvPr/>
        </p:nvSpPr>
        <p:spPr>
          <a:xfrm>
            <a:off x="5889522" y="5717251"/>
            <a:ext cx="6171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0" i="0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Ziyu</a:t>
            </a:r>
            <a:r>
              <a:rPr lang="en-US" altLang="ko-KR" sz="1200" b="0" i="0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 Wang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Abadi" panose="020B0604020104020204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Abadi" panose="020B0604020104020204" pitchFamily="34" charset="0"/>
              </a:rPr>
              <a:t>외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Abadi" panose="020B0604020104020204" pitchFamily="34" charset="0"/>
              </a:rPr>
              <a:t>5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Abadi" panose="020B0604020104020204" pitchFamily="34" charset="0"/>
              </a:rPr>
              <a:t>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  <a:ea typeface="Batang" panose="02030600000101010101" pitchFamily="18" charset="-127"/>
              </a:rPr>
              <a:t>『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Dueling Network Architectures for Deep Reinforcement Learning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  <a:ea typeface="Batang" panose="02030600000101010101" pitchFamily="18" charset="-127"/>
              </a:rPr>
              <a:t>』</a:t>
            </a:r>
          </a:p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, Google DeepMind, 5Apr 2016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69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 sz="3200" dirty="0">
                <a:latin typeface="맑은 고딕"/>
                <a:ea typeface="맑은 고딕"/>
              </a:rPr>
              <a:t>본론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6959" y="2573528"/>
            <a:ext cx="6823585" cy="3577844"/>
          </a:xfrm>
        </p:spPr>
        <p:txBody>
          <a:bodyPr/>
          <a:lstStyle/>
          <a:p>
            <a:pPr rtl="0">
              <a:lnSpc>
                <a:spcPct val="150000"/>
              </a:lnSpc>
              <a:defRPr/>
            </a:pPr>
            <a:r>
              <a:rPr lang="en-US" altLang="ko-KR" dirty="0">
                <a:latin typeface="맑은 고딕"/>
                <a:ea typeface="맑은 고딕"/>
              </a:rPr>
              <a:t>DQN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>
                <a:latin typeface="맑은 고딕"/>
                <a:ea typeface="맑은 고딕"/>
              </a:rPr>
              <a:t>vs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>
                <a:latin typeface="맑은 고딕"/>
                <a:ea typeface="맑은 고딕"/>
              </a:rPr>
              <a:t>Dueling DQN</a:t>
            </a:r>
          </a:p>
          <a:p>
            <a:pPr marL="6858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기존에는 </a:t>
            </a:r>
            <a:r>
              <a:rPr lang="en-US" altLang="ko-KR" dirty="0"/>
              <a:t>Q-value</a:t>
            </a:r>
            <a:r>
              <a:rPr lang="ko-KR" altLang="en-US" dirty="0"/>
              <a:t>의 절대적 크기가 작기때문에 작은 </a:t>
            </a:r>
            <a:r>
              <a:rPr lang="en-US" altLang="ko-KR" dirty="0"/>
              <a:t>noise</a:t>
            </a:r>
            <a:r>
              <a:rPr lang="ko-KR" altLang="en-US" dirty="0"/>
              <a:t>에도 결과가 달라짐</a:t>
            </a:r>
            <a:endParaRPr lang="en-US" altLang="ko-KR" dirty="0"/>
          </a:p>
          <a:p>
            <a:pPr marL="6858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Dueling DQN</a:t>
            </a:r>
            <a:r>
              <a:rPr lang="ko-KR" altLang="en-US" dirty="0"/>
              <a:t>은 </a:t>
            </a:r>
            <a:r>
              <a:rPr lang="en-US" altLang="ko-KR" dirty="0"/>
              <a:t>Q-value</a:t>
            </a:r>
            <a:r>
              <a:rPr lang="ko-KR" altLang="en-US" dirty="0"/>
              <a:t>의 절대적 크기에 해당하는 </a:t>
            </a:r>
            <a:r>
              <a:rPr lang="en-US" altLang="ko-KR" dirty="0"/>
              <a:t>state-value</a:t>
            </a:r>
            <a:r>
              <a:rPr lang="ko-KR" altLang="en-US" dirty="0"/>
              <a:t>와 상대적인 차이인 </a:t>
            </a:r>
            <a:r>
              <a:rPr lang="en-US" altLang="ko-KR" dirty="0"/>
              <a:t>advantage</a:t>
            </a:r>
            <a:r>
              <a:rPr lang="ko-KR" altLang="en-US" dirty="0"/>
              <a:t>를 분리하여 학습함</a:t>
            </a:r>
            <a:endParaRPr lang="en-US" altLang="ko-KR" dirty="0"/>
          </a:p>
          <a:p>
            <a:pPr marL="685800"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따라서 </a:t>
            </a:r>
            <a:r>
              <a:rPr lang="en-US" altLang="ko-KR" dirty="0"/>
              <a:t>Dueling DQN</a:t>
            </a:r>
            <a:r>
              <a:rPr lang="ko-KR" altLang="en-US" dirty="0"/>
              <a:t>은 </a:t>
            </a:r>
            <a:r>
              <a:rPr lang="en-US" altLang="ko-KR" dirty="0"/>
              <a:t>noise</a:t>
            </a:r>
            <a:r>
              <a:rPr lang="ko-KR" altLang="en-US" dirty="0"/>
              <a:t>에 대한 강건성을 보임</a:t>
            </a:r>
          </a:p>
          <a:p>
            <a:pPr lvl="1">
              <a:lnSpc>
                <a:spcPct val="150000"/>
              </a:lnSpc>
              <a:defRPr/>
            </a:pPr>
            <a:endParaRPr lang="en-US" altLang="ko-KR" dirty="0"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10" y="6285986"/>
            <a:ext cx="437790" cy="437790"/>
          </a:xfrm>
          <a:prstGeom prst="rect">
            <a:avLst/>
          </a:prstGeom>
        </p:spPr>
      </p:pic>
      <p:sp>
        <p:nvSpPr>
          <p:cNvPr id="6" name="부제목 2"/>
          <p:cNvSpPr txBox="1"/>
          <p:nvPr/>
        </p:nvSpPr>
        <p:spPr>
          <a:xfrm>
            <a:off x="772749" y="6295863"/>
            <a:ext cx="11025435" cy="33917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algn="l">
              <a:defRPr/>
            </a:pPr>
            <a:r>
              <a:rPr lang="ko-KR" altLang="en-US" b="1">
                <a:solidFill>
                  <a:srgbClr val="A6A6A6"/>
                </a:solidFill>
                <a:effectLst/>
              </a:rPr>
              <a:t>  세종대학교                                                                                                                            세종창의학기제</a:t>
            </a:r>
            <a:endParaRPr lang="en-US" altLang="ko-KR" sz="1800" b="1">
              <a:solidFill>
                <a:srgbClr val="A6A6A6"/>
              </a:solidFill>
              <a:effectLst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344D6B8-9621-D807-548A-DAD8957C6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511" y="2871725"/>
            <a:ext cx="4032673" cy="241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6D0F66-ADAD-1C85-09B5-929F2C4CFDAC}"/>
              </a:ext>
            </a:extLst>
          </p:cNvPr>
          <p:cNvSpPr txBox="1"/>
          <p:nvPr/>
        </p:nvSpPr>
        <p:spPr>
          <a:xfrm>
            <a:off x="5889522" y="5717251"/>
            <a:ext cx="6171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0" i="0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Ziyu</a:t>
            </a:r>
            <a:r>
              <a:rPr lang="en-US" altLang="ko-KR" sz="1200" b="0" i="0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 Wang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Abadi" panose="020B0604020104020204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Abadi" panose="020B0604020104020204" pitchFamily="34" charset="0"/>
              </a:rPr>
              <a:t>외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Abadi" panose="020B0604020104020204" pitchFamily="34" charset="0"/>
              </a:rPr>
              <a:t>5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Abadi" panose="020B0604020104020204" pitchFamily="34" charset="0"/>
              </a:rPr>
              <a:t>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  <a:ea typeface="Batang" panose="02030600000101010101" pitchFamily="18" charset="-127"/>
              </a:rPr>
              <a:t>『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Dueling Network Architectures for Deep Reinforcement Learning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  <a:ea typeface="Batang" panose="02030600000101010101" pitchFamily="18" charset="-127"/>
              </a:rPr>
              <a:t>』</a:t>
            </a:r>
          </a:p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, Google DeepMind, 5Apr 2016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88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(회의실)">
  <a:themeElements>
    <a:clrScheme name="이온(회의실)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이온(회의실)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(회의실)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MS Gothic"/>
        <a:font script="Hang" typeface="HY중고딕"/>
        <a:font script="Hans" typeface="幼圆"/>
        <a:font script="Hant" typeface="Microsoft JhengHei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Gothic"/>
        <a:font script="Hang" typeface="HY중고딕"/>
        <a:font script="Hans" typeface="幼圆"/>
        <a:font script="Hant" typeface="Microsoft JhengHei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MS Gothic"/>
        <a:font script="Hang" typeface="HY중고딕"/>
        <a:font script="Hans" typeface="幼圆"/>
        <a:font script="Hant" typeface="Microsoft JhengHei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Gothic"/>
        <a:font script="Hang" typeface="HY중고딕"/>
        <a:font script="Hans" typeface="幼圆"/>
        <a:font script="Hant" typeface="Microsoft JhengHei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1841</TotalTime>
  <Words>2398</Words>
  <Application>Microsoft Office PowerPoint</Application>
  <PresentationFormat>와이드스크린</PresentationFormat>
  <Paragraphs>208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MJXc-TeX-math-Iw</vt:lpstr>
      <vt:lpstr>맑은 고딕</vt:lpstr>
      <vt:lpstr>Batang</vt:lpstr>
      <vt:lpstr>함초롬돋움</vt:lpstr>
      <vt:lpstr>함초롬바탕</vt:lpstr>
      <vt:lpstr>Abadi</vt:lpstr>
      <vt:lpstr>Arial</vt:lpstr>
      <vt:lpstr>Century Gothic</vt:lpstr>
      <vt:lpstr>Wingdings</vt:lpstr>
      <vt:lpstr>Wingdings 3</vt:lpstr>
      <vt:lpstr>이온(회의실)</vt:lpstr>
      <vt:lpstr>2024-1학기 창의학기제 최종성과보고 창의과제: 강화학습의 이론적 탐구 및 알고리즘의 실질적 구현을 통한 기법 별 실제 성능 비교 분석 </vt:lpstr>
      <vt:lpstr>목차</vt:lpstr>
      <vt:lpstr>서론</vt:lpstr>
      <vt:lpstr>서론</vt:lpstr>
      <vt:lpstr>서론</vt:lpstr>
      <vt:lpstr>본론</vt:lpstr>
      <vt:lpstr>본론</vt:lpstr>
      <vt:lpstr>본론</vt:lpstr>
      <vt:lpstr>본론</vt:lpstr>
      <vt:lpstr>본론</vt:lpstr>
      <vt:lpstr>최종 결과물 및 성과</vt:lpstr>
      <vt:lpstr>최종 결과물 및 성과</vt:lpstr>
      <vt:lpstr>최종 결과물 및 성과</vt:lpstr>
      <vt:lpstr>최종 결과물 및 성과</vt:lpstr>
      <vt:lpstr>최종 결과물 및 성과</vt:lpstr>
      <vt:lpstr>참여학생별 총 학습시간 및 성과</vt:lpstr>
      <vt:lpstr>기대 효과</vt:lpstr>
      <vt:lpstr>기대 효과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창의과제명 :</dc:title>
  <dc:creator>Windows User</dc:creator>
  <cp:lastModifiedBy>이예준</cp:lastModifiedBy>
  <cp:revision>68</cp:revision>
  <dcterms:created xsi:type="dcterms:W3CDTF">2018-06-04T06:53:30Z</dcterms:created>
  <dcterms:modified xsi:type="dcterms:W3CDTF">2025-01-14T00:11:08Z</dcterms:modified>
  <cp:version/>
</cp:coreProperties>
</file>